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7" r:id="rId3"/>
    <p:sldId id="258" r:id="rId4"/>
    <p:sldId id="265" r:id="rId5"/>
    <p:sldId id="480" r:id="rId6"/>
    <p:sldId id="481" r:id="rId7"/>
    <p:sldId id="511" r:id="rId8"/>
    <p:sldId id="292" r:id="rId9"/>
    <p:sldId id="293" r:id="rId10"/>
    <p:sldId id="294" r:id="rId11"/>
    <p:sldId id="486" r:id="rId12"/>
    <p:sldId id="487" r:id="rId13"/>
    <p:sldId id="506" r:id="rId14"/>
    <p:sldId id="507" r:id="rId15"/>
    <p:sldId id="502" r:id="rId16"/>
    <p:sldId id="503" r:id="rId17"/>
    <p:sldId id="508" r:id="rId18"/>
    <p:sldId id="509" r:id="rId19"/>
    <p:sldId id="510" r:id="rId20"/>
    <p:sldId id="504" r:id="rId21"/>
    <p:sldId id="453" r:id="rId22"/>
    <p:sldId id="490" r:id="rId23"/>
    <p:sldId id="463" r:id="rId24"/>
    <p:sldId id="303" r:id="rId25"/>
    <p:sldId id="491" r:id="rId26"/>
    <p:sldId id="452" r:id="rId27"/>
    <p:sldId id="259" r:id="rId28"/>
    <p:sldId id="260" r:id="rId29"/>
    <p:sldId id="261" r:id="rId30"/>
    <p:sldId id="264" r:id="rId31"/>
    <p:sldId id="325" r:id="rId32"/>
    <p:sldId id="270" r:id="rId33"/>
    <p:sldId id="326" r:id="rId34"/>
    <p:sldId id="461" r:id="rId35"/>
    <p:sldId id="269" r:id="rId36"/>
    <p:sldId id="272" r:id="rId37"/>
    <p:sldId id="350" r:id="rId38"/>
    <p:sldId id="336" r:id="rId39"/>
    <p:sldId id="273" r:id="rId40"/>
    <p:sldId id="285" r:id="rId41"/>
    <p:sldId id="401" r:id="rId42"/>
    <p:sldId id="400" r:id="rId43"/>
    <p:sldId id="286" r:id="rId44"/>
    <p:sldId id="313" r:id="rId45"/>
    <p:sldId id="328" r:id="rId46"/>
    <p:sldId id="496" r:id="rId47"/>
    <p:sldId id="335" r:id="rId48"/>
    <p:sldId id="329" r:id="rId49"/>
    <p:sldId id="331" r:id="rId50"/>
    <p:sldId id="332" r:id="rId51"/>
    <p:sldId id="357" r:id="rId52"/>
    <p:sldId id="497" r:id="rId53"/>
    <p:sldId id="498" r:id="rId54"/>
    <p:sldId id="499" r:id="rId55"/>
    <p:sldId id="500" r:id="rId56"/>
    <p:sldId id="449" r:id="rId57"/>
    <p:sldId id="477" r:id="rId58"/>
    <p:sldId id="380" r:id="rId59"/>
    <p:sldId id="464" r:id="rId60"/>
    <p:sldId id="427" r:id="rId61"/>
    <p:sldId id="428" r:id="rId62"/>
    <p:sldId id="429" r:id="rId63"/>
    <p:sldId id="430" r:id="rId64"/>
    <p:sldId id="431" r:id="rId65"/>
    <p:sldId id="432" r:id="rId66"/>
    <p:sldId id="433" r:id="rId67"/>
    <p:sldId id="434" r:id="rId68"/>
    <p:sldId id="435" r:id="rId69"/>
    <p:sldId id="471" r:id="rId70"/>
    <p:sldId id="466" r:id="rId71"/>
    <p:sldId id="465" r:id="rId72"/>
    <p:sldId id="467" r:id="rId73"/>
    <p:sldId id="438" r:id="rId74"/>
    <p:sldId id="343" r:id="rId75"/>
    <p:sldId id="492" r:id="rId76"/>
    <p:sldId id="493" r:id="rId77"/>
    <p:sldId id="494" r:id="rId78"/>
    <p:sldId id="351" r:id="rId79"/>
    <p:sldId id="352" r:id="rId80"/>
    <p:sldId id="353" r:id="rId81"/>
    <p:sldId id="450" r:id="rId82"/>
    <p:sldId id="349" r:id="rId8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 autoAdjust="0"/>
    <p:restoredTop sz="88415" autoAdjust="0"/>
  </p:normalViewPr>
  <p:slideViewPr>
    <p:cSldViewPr snapToGrid="0" snapToObjects="1">
      <p:cViewPr varScale="1">
        <p:scale>
          <a:sx n="115" d="100"/>
          <a:sy n="115" d="100"/>
        </p:scale>
        <p:origin x="19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6620D9-F966-42F4-AE5E-9AB7EDDF9E9E}" type="doc">
      <dgm:prSet loTypeId="urn:microsoft.com/office/officeart/2005/8/layout/cycle1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49686CFA-6A2F-4889-83EC-8CB5AE3B8344}">
      <dgm:prSet phldrT="[Texte]" custT="1"/>
      <dgm:spPr/>
      <dgm:t>
        <a:bodyPr/>
        <a:lstStyle/>
        <a:p>
          <a:r>
            <a:rPr lang="fr-FR" sz="2800" dirty="0">
              <a:latin typeface="+mj-lt"/>
            </a:rPr>
            <a:t>EMBL</a:t>
          </a:r>
        </a:p>
      </dgm:t>
    </dgm:pt>
    <dgm:pt modelId="{7F6E390F-969E-4BFE-A056-39D1938971AD}" type="parTrans" cxnId="{2E3D2915-E960-446D-8C00-880164D58850}">
      <dgm:prSet/>
      <dgm:spPr/>
      <dgm:t>
        <a:bodyPr/>
        <a:lstStyle/>
        <a:p>
          <a:endParaRPr lang="fr-FR" sz="1600">
            <a:latin typeface="+mj-lt"/>
          </a:endParaRPr>
        </a:p>
      </dgm:t>
    </dgm:pt>
    <dgm:pt modelId="{76A3A542-74CB-43E0-8091-34B7661D4E97}" type="sibTrans" cxnId="{2E3D2915-E960-446D-8C00-880164D58850}">
      <dgm:prSet/>
      <dgm:spPr/>
      <dgm:t>
        <a:bodyPr/>
        <a:lstStyle/>
        <a:p>
          <a:endParaRPr lang="fr-FR" sz="1600">
            <a:latin typeface="+mj-lt"/>
          </a:endParaRPr>
        </a:p>
      </dgm:t>
    </dgm:pt>
    <dgm:pt modelId="{A594B058-C7B1-4B1B-815B-009E5EF19FCC}">
      <dgm:prSet phldrT="[Texte]" custT="1"/>
      <dgm:spPr/>
      <dgm:t>
        <a:bodyPr/>
        <a:lstStyle/>
        <a:p>
          <a:r>
            <a:rPr lang="fr-FR" sz="2800" dirty="0">
              <a:latin typeface="+mj-lt"/>
            </a:rPr>
            <a:t>DNA </a:t>
          </a:r>
          <a:r>
            <a:rPr lang="fr-FR" sz="2800" dirty="0" err="1">
              <a:latin typeface="+mj-lt"/>
            </a:rPr>
            <a:t>databank</a:t>
          </a:r>
          <a:r>
            <a:rPr lang="fr-FR" sz="2800" dirty="0">
              <a:latin typeface="+mj-lt"/>
            </a:rPr>
            <a:t> of </a:t>
          </a:r>
          <a:r>
            <a:rPr lang="fr-FR" sz="2800" dirty="0" err="1">
              <a:latin typeface="+mj-lt"/>
            </a:rPr>
            <a:t>Japan</a:t>
          </a:r>
          <a:endParaRPr lang="fr-FR" sz="2800" dirty="0">
            <a:latin typeface="+mj-lt"/>
          </a:endParaRPr>
        </a:p>
      </dgm:t>
    </dgm:pt>
    <dgm:pt modelId="{E679C360-3932-4C0E-96DB-9C1187182E7E}" type="parTrans" cxnId="{F458B4E6-CFA3-4C6A-8EF2-4A1279B1F057}">
      <dgm:prSet/>
      <dgm:spPr/>
      <dgm:t>
        <a:bodyPr/>
        <a:lstStyle/>
        <a:p>
          <a:endParaRPr lang="fr-FR" sz="1600">
            <a:latin typeface="+mj-lt"/>
          </a:endParaRPr>
        </a:p>
      </dgm:t>
    </dgm:pt>
    <dgm:pt modelId="{38132427-C52E-4FB5-BC39-6EE8569DD963}" type="sibTrans" cxnId="{F458B4E6-CFA3-4C6A-8EF2-4A1279B1F057}">
      <dgm:prSet/>
      <dgm:spPr/>
      <dgm:t>
        <a:bodyPr/>
        <a:lstStyle/>
        <a:p>
          <a:endParaRPr lang="fr-FR" sz="1600">
            <a:latin typeface="+mj-lt"/>
          </a:endParaRPr>
        </a:p>
      </dgm:t>
    </dgm:pt>
    <dgm:pt modelId="{1A7B8E7D-C7ED-48C2-9BFC-E237B3513D93}">
      <dgm:prSet phldrT="[Texte]" custT="1"/>
      <dgm:spPr/>
      <dgm:t>
        <a:bodyPr/>
        <a:lstStyle/>
        <a:p>
          <a:r>
            <a:rPr lang="fr-FR" sz="2800" dirty="0" err="1">
              <a:latin typeface="+mj-lt"/>
            </a:rPr>
            <a:t>GenBank</a:t>
          </a:r>
          <a:endParaRPr lang="fr-FR" sz="2800" dirty="0">
            <a:latin typeface="+mj-lt"/>
          </a:endParaRPr>
        </a:p>
      </dgm:t>
    </dgm:pt>
    <dgm:pt modelId="{EF6B47A0-DBD8-405C-8344-5F26AF42C017}" type="parTrans" cxnId="{2B59ECCA-BF1D-420E-BEEA-136EC4C8DD09}">
      <dgm:prSet/>
      <dgm:spPr/>
      <dgm:t>
        <a:bodyPr/>
        <a:lstStyle/>
        <a:p>
          <a:endParaRPr lang="fr-FR" sz="1600">
            <a:latin typeface="+mj-lt"/>
          </a:endParaRPr>
        </a:p>
      </dgm:t>
    </dgm:pt>
    <dgm:pt modelId="{9043F457-CA9A-46C5-9483-52FE45EFEAC4}" type="sibTrans" cxnId="{2B59ECCA-BF1D-420E-BEEA-136EC4C8DD09}">
      <dgm:prSet/>
      <dgm:spPr/>
      <dgm:t>
        <a:bodyPr/>
        <a:lstStyle/>
        <a:p>
          <a:endParaRPr lang="fr-FR" sz="1600">
            <a:latin typeface="+mj-lt"/>
          </a:endParaRPr>
        </a:p>
      </dgm:t>
    </dgm:pt>
    <dgm:pt modelId="{EA88B53A-F53F-46B9-B487-9F849DA7C708}" type="pres">
      <dgm:prSet presAssocID="{926620D9-F966-42F4-AE5E-9AB7EDDF9E9E}" presName="cycle" presStyleCnt="0">
        <dgm:presLayoutVars>
          <dgm:dir/>
          <dgm:resizeHandles val="exact"/>
        </dgm:presLayoutVars>
      </dgm:prSet>
      <dgm:spPr/>
    </dgm:pt>
    <dgm:pt modelId="{202D6AA3-82FC-41BB-BCE7-B5A306AE169F}" type="pres">
      <dgm:prSet presAssocID="{49686CFA-6A2F-4889-83EC-8CB5AE3B8344}" presName="dummy" presStyleCnt="0"/>
      <dgm:spPr/>
    </dgm:pt>
    <dgm:pt modelId="{D4D14EE8-6E91-4213-99CE-EEA588FA0F19}" type="pres">
      <dgm:prSet presAssocID="{49686CFA-6A2F-4889-83EC-8CB5AE3B8344}" presName="node" presStyleLbl="revTx" presStyleIdx="0" presStyleCnt="3">
        <dgm:presLayoutVars>
          <dgm:bulletEnabled val="1"/>
        </dgm:presLayoutVars>
      </dgm:prSet>
      <dgm:spPr/>
    </dgm:pt>
    <dgm:pt modelId="{25501C15-A93B-4DB8-948B-07BB4EA4668E}" type="pres">
      <dgm:prSet presAssocID="{76A3A542-74CB-43E0-8091-34B7661D4E97}" presName="sibTrans" presStyleLbl="node1" presStyleIdx="0" presStyleCnt="3"/>
      <dgm:spPr/>
    </dgm:pt>
    <dgm:pt modelId="{D172628D-958F-487D-88F1-68FF149732B8}" type="pres">
      <dgm:prSet presAssocID="{A594B058-C7B1-4B1B-815B-009E5EF19FCC}" presName="dummy" presStyleCnt="0"/>
      <dgm:spPr/>
    </dgm:pt>
    <dgm:pt modelId="{52044361-CC72-45D5-9E30-EC9059331745}" type="pres">
      <dgm:prSet presAssocID="{A594B058-C7B1-4B1B-815B-009E5EF19FCC}" presName="node" presStyleLbl="revTx" presStyleIdx="1" presStyleCnt="3">
        <dgm:presLayoutVars>
          <dgm:bulletEnabled val="1"/>
        </dgm:presLayoutVars>
      </dgm:prSet>
      <dgm:spPr/>
    </dgm:pt>
    <dgm:pt modelId="{C9A8FB6D-BE85-4233-9DCE-E7ED15B72171}" type="pres">
      <dgm:prSet presAssocID="{38132427-C52E-4FB5-BC39-6EE8569DD963}" presName="sibTrans" presStyleLbl="node1" presStyleIdx="1" presStyleCnt="3"/>
      <dgm:spPr/>
    </dgm:pt>
    <dgm:pt modelId="{0A660F21-5233-46DB-8537-58CDF53A745E}" type="pres">
      <dgm:prSet presAssocID="{1A7B8E7D-C7ED-48C2-9BFC-E237B3513D93}" presName="dummy" presStyleCnt="0"/>
      <dgm:spPr/>
    </dgm:pt>
    <dgm:pt modelId="{E1B119BE-CE26-490A-9DE4-EB29E93F5197}" type="pres">
      <dgm:prSet presAssocID="{1A7B8E7D-C7ED-48C2-9BFC-E237B3513D93}" presName="node" presStyleLbl="revTx" presStyleIdx="2" presStyleCnt="3">
        <dgm:presLayoutVars>
          <dgm:bulletEnabled val="1"/>
        </dgm:presLayoutVars>
      </dgm:prSet>
      <dgm:spPr/>
    </dgm:pt>
    <dgm:pt modelId="{34B34C37-62E6-4DB2-8C1E-029A74CDD69F}" type="pres">
      <dgm:prSet presAssocID="{9043F457-CA9A-46C5-9483-52FE45EFEAC4}" presName="sibTrans" presStyleLbl="node1" presStyleIdx="2" presStyleCnt="3"/>
      <dgm:spPr/>
    </dgm:pt>
  </dgm:ptLst>
  <dgm:cxnLst>
    <dgm:cxn modelId="{2E3D2915-E960-446D-8C00-880164D58850}" srcId="{926620D9-F966-42F4-AE5E-9AB7EDDF9E9E}" destId="{49686CFA-6A2F-4889-83EC-8CB5AE3B8344}" srcOrd="0" destOrd="0" parTransId="{7F6E390F-969E-4BFE-A056-39D1938971AD}" sibTransId="{76A3A542-74CB-43E0-8091-34B7661D4E97}"/>
    <dgm:cxn modelId="{6F690827-DC7C-49B2-B560-F51E02267557}" type="presOf" srcId="{76A3A542-74CB-43E0-8091-34B7661D4E97}" destId="{25501C15-A93B-4DB8-948B-07BB4EA4668E}" srcOrd="0" destOrd="0" presId="urn:microsoft.com/office/officeart/2005/8/layout/cycle1"/>
    <dgm:cxn modelId="{E5ABB738-1ED2-4913-99F8-1156DF817EEE}" type="presOf" srcId="{49686CFA-6A2F-4889-83EC-8CB5AE3B8344}" destId="{D4D14EE8-6E91-4213-99CE-EEA588FA0F19}" srcOrd="0" destOrd="0" presId="urn:microsoft.com/office/officeart/2005/8/layout/cycle1"/>
    <dgm:cxn modelId="{E975B46D-85DB-4E97-A5D0-113ED411CFFA}" type="presOf" srcId="{9043F457-CA9A-46C5-9483-52FE45EFEAC4}" destId="{34B34C37-62E6-4DB2-8C1E-029A74CDD69F}" srcOrd="0" destOrd="0" presId="urn:microsoft.com/office/officeart/2005/8/layout/cycle1"/>
    <dgm:cxn modelId="{BE0AFA70-5F7C-4232-A133-4811F4AB878D}" type="presOf" srcId="{926620D9-F966-42F4-AE5E-9AB7EDDF9E9E}" destId="{EA88B53A-F53F-46B9-B487-9F849DA7C708}" srcOrd="0" destOrd="0" presId="urn:microsoft.com/office/officeart/2005/8/layout/cycle1"/>
    <dgm:cxn modelId="{450FF783-A51C-4247-A72F-C2F896DB0B88}" type="presOf" srcId="{1A7B8E7D-C7ED-48C2-9BFC-E237B3513D93}" destId="{E1B119BE-CE26-490A-9DE4-EB29E93F5197}" srcOrd="0" destOrd="0" presId="urn:microsoft.com/office/officeart/2005/8/layout/cycle1"/>
    <dgm:cxn modelId="{3D09B4A5-A1E1-468A-9F13-12D78250C75E}" type="presOf" srcId="{A594B058-C7B1-4B1B-815B-009E5EF19FCC}" destId="{52044361-CC72-45D5-9E30-EC9059331745}" srcOrd="0" destOrd="0" presId="urn:microsoft.com/office/officeart/2005/8/layout/cycle1"/>
    <dgm:cxn modelId="{26E960BE-9F6A-461B-9A0D-13B9B9AEC01B}" type="presOf" srcId="{38132427-C52E-4FB5-BC39-6EE8569DD963}" destId="{C9A8FB6D-BE85-4233-9DCE-E7ED15B72171}" srcOrd="0" destOrd="0" presId="urn:microsoft.com/office/officeart/2005/8/layout/cycle1"/>
    <dgm:cxn modelId="{2B59ECCA-BF1D-420E-BEEA-136EC4C8DD09}" srcId="{926620D9-F966-42F4-AE5E-9AB7EDDF9E9E}" destId="{1A7B8E7D-C7ED-48C2-9BFC-E237B3513D93}" srcOrd="2" destOrd="0" parTransId="{EF6B47A0-DBD8-405C-8344-5F26AF42C017}" sibTransId="{9043F457-CA9A-46C5-9483-52FE45EFEAC4}"/>
    <dgm:cxn modelId="{F458B4E6-CFA3-4C6A-8EF2-4A1279B1F057}" srcId="{926620D9-F966-42F4-AE5E-9AB7EDDF9E9E}" destId="{A594B058-C7B1-4B1B-815B-009E5EF19FCC}" srcOrd="1" destOrd="0" parTransId="{E679C360-3932-4C0E-96DB-9C1187182E7E}" sibTransId="{38132427-C52E-4FB5-BC39-6EE8569DD963}"/>
    <dgm:cxn modelId="{62BC52E0-353B-4EAA-B211-06D0397E2B01}" type="presParOf" srcId="{EA88B53A-F53F-46B9-B487-9F849DA7C708}" destId="{202D6AA3-82FC-41BB-BCE7-B5A306AE169F}" srcOrd="0" destOrd="0" presId="urn:microsoft.com/office/officeart/2005/8/layout/cycle1"/>
    <dgm:cxn modelId="{7CF95423-2CBC-4B8F-A7BA-97C1B3BF4199}" type="presParOf" srcId="{EA88B53A-F53F-46B9-B487-9F849DA7C708}" destId="{D4D14EE8-6E91-4213-99CE-EEA588FA0F19}" srcOrd="1" destOrd="0" presId="urn:microsoft.com/office/officeart/2005/8/layout/cycle1"/>
    <dgm:cxn modelId="{1A8B6C96-CF55-4B95-A768-577D2848D745}" type="presParOf" srcId="{EA88B53A-F53F-46B9-B487-9F849DA7C708}" destId="{25501C15-A93B-4DB8-948B-07BB4EA4668E}" srcOrd="2" destOrd="0" presId="urn:microsoft.com/office/officeart/2005/8/layout/cycle1"/>
    <dgm:cxn modelId="{782D065E-1B34-4E16-98BF-93B005B69D53}" type="presParOf" srcId="{EA88B53A-F53F-46B9-B487-9F849DA7C708}" destId="{D172628D-958F-487D-88F1-68FF149732B8}" srcOrd="3" destOrd="0" presId="urn:microsoft.com/office/officeart/2005/8/layout/cycle1"/>
    <dgm:cxn modelId="{7AD0F120-471A-437A-A791-B5EB7284E10A}" type="presParOf" srcId="{EA88B53A-F53F-46B9-B487-9F849DA7C708}" destId="{52044361-CC72-45D5-9E30-EC9059331745}" srcOrd="4" destOrd="0" presId="urn:microsoft.com/office/officeart/2005/8/layout/cycle1"/>
    <dgm:cxn modelId="{5CF039E7-CD89-4C45-8BB7-950D1FC99273}" type="presParOf" srcId="{EA88B53A-F53F-46B9-B487-9F849DA7C708}" destId="{C9A8FB6D-BE85-4233-9DCE-E7ED15B72171}" srcOrd="5" destOrd="0" presId="urn:microsoft.com/office/officeart/2005/8/layout/cycle1"/>
    <dgm:cxn modelId="{2F1FADB5-4AAC-43CA-996D-F8D97CE1CFC3}" type="presParOf" srcId="{EA88B53A-F53F-46B9-B487-9F849DA7C708}" destId="{0A660F21-5233-46DB-8537-58CDF53A745E}" srcOrd="6" destOrd="0" presId="urn:microsoft.com/office/officeart/2005/8/layout/cycle1"/>
    <dgm:cxn modelId="{94BAD101-BE30-4CC0-A28D-00821CB89600}" type="presParOf" srcId="{EA88B53A-F53F-46B9-B487-9F849DA7C708}" destId="{E1B119BE-CE26-490A-9DE4-EB29E93F5197}" srcOrd="7" destOrd="0" presId="urn:microsoft.com/office/officeart/2005/8/layout/cycle1"/>
    <dgm:cxn modelId="{F130D8D2-9E42-45D9-AF73-AFEFEF35B7F2}" type="presParOf" srcId="{EA88B53A-F53F-46B9-B487-9F849DA7C708}" destId="{34B34C37-62E6-4DB2-8C1E-029A74CDD69F}" srcOrd="8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4EE8-6E91-4213-99CE-EEA588FA0F19}">
      <dsp:nvSpPr>
        <dsp:cNvPr id="0" name=""/>
        <dsp:cNvSpPr/>
      </dsp:nvSpPr>
      <dsp:spPr>
        <a:xfrm>
          <a:off x="4261019" y="357607"/>
          <a:ext cx="1829841" cy="1829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latin typeface="+mj-lt"/>
            </a:rPr>
            <a:t>EMBL</a:t>
          </a:r>
        </a:p>
      </dsp:txBody>
      <dsp:txXfrm>
        <a:off x="4261019" y="357607"/>
        <a:ext cx="1829841" cy="1829841"/>
      </dsp:txXfrm>
    </dsp:sp>
    <dsp:sp modelId="{25501C15-A93B-4DB8-948B-07BB4EA4668E}">
      <dsp:nvSpPr>
        <dsp:cNvPr id="0" name=""/>
        <dsp:cNvSpPr/>
      </dsp:nvSpPr>
      <dsp:spPr>
        <a:xfrm>
          <a:off x="1476369" y="-1745"/>
          <a:ext cx="4323988" cy="4323988"/>
        </a:xfrm>
        <a:prstGeom prst="circularArrow">
          <a:avLst>
            <a:gd name="adj1" fmla="val 8252"/>
            <a:gd name="adj2" fmla="val 576426"/>
            <a:gd name="adj3" fmla="val 2962442"/>
            <a:gd name="adj4" fmla="val 52669"/>
            <a:gd name="adj5" fmla="val 962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044361-CC72-45D5-9E30-EC9059331745}">
      <dsp:nvSpPr>
        <dsp:cNvPr id="0" name=""/>
        <dsp:cNvSpPr/>
      </dsp:nvSpPr>
      <dsp:spPr>
        <a:xfrm>
          <a:off x="2723442" y="3020768"/>
          <a:ext cx="1829841" cy="1829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latin typeface="+mj-lt"/>
            </a:rPr>
            <a:t>DNA </a:t>
          </a:r>
          <a:r>
            <a:rPr lang="fr-FR" sz="2800" kern="1200" dirty="0" err="1">
              <a:latin typeface="+mj-lt"/>
            </a:rPr>
            <a:t>databank</a:t>
          </a:r>
          <a:r>
            <a:rPr lang="fr-FR" sz="2800" kern="1200" dirty="0">
              <a:latin typeface="+mj-lt"/>
            </a:rPr>
            <a:t> of </a:t>
          </a:r>
          <a:r>
            <a:rPr lang="fr-FR" sz="2800" kern="1200" dirty="0" err="1">
              <a:latin typeface="+mj-lt"/>
            </a:rPr>
            <a:t>Japan</a:t>
          </a:r>
          <a:endParaRPr lang="fr-FR" sz="2800" kern="1200" dirty="0">
            <a:latin typeface="+mj-lt"/>
          </a:endParaRPr>
        </a:p>
      </dsp:txBody>
      <dsp:txXfrm>
        <a:off x="2723442" y="3020768"/>
        <a:ext cx="1829841" cy="1829841"/>
      </dsp:txXfrm>
    </dsp:sp>
    <dsp:sp modelId="{C9A8FB6D-BE85-4233-9DCE-E7ED15B72171}">
      <dsp:nvSpPr>
        <dsp:cNvPr id="0" name=""/>
        <dsp:cNvSpPr/>
      </dsp:nvSpPr>
      <dsp:spPr>
        <a:xfrm>
          <a:off x="1476369" y="-1745"/>
          <a:ext cx="4323988" cy="4323988"/>
        </a:xfrm>
        <a:prstGeom prst="circularArrow">
          <a:avLst>
            <a:gd name="adj1" fmla="val 8252"/>
            <a:gd name="adj2" fmla="val 576426"/>
            <a:gd name="adj3" fmla="val 10170905"/>
            <a:gd name="adj4" fmla="val 7261132"/>
            <a:gd name="adj5" fmla="val 962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B119BE-CE26-490A-9DE4-EB29E93F5197}">
      <dsp:nvSpPr>
        <dsp:cNvPr id="0" name=""/>
        <dsp:cNvSpPr/>
      </dsp:nvSpPr>
      <dsp:spPr>
        <a:xfrm>
          <a:off x="1185866" y="357607"/>
          <a:ext cx="1829841" cy="1829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latin typeface="+mj-lt"/>
            </a:rPr>
            <a:t>GenBank</a:t>
          </a:r>
          <a:endParaRPr lang="fr-FR" sz="2800" kern="1200" dirty="0">
            <a:latin typeface="+mj-lt"/>
          </a:endParaRPr>
        </a:p>
      </dsp:txBody>
      <dsp:txXfrm>
        <a:off x="1185866" y="357607"/>
        <a:ext cx="1829841" cy="1829841"/>
      </dsp:txXfrm>
    </dsp:sp>
    <dsp:sp modelId="{34B34C37-62E6-4DB2-8C1E-029A74CDD69F}">
      <dsp:nvSpPr>
        <dsp:cNvPr id="0" name=""/>
        <dsp:cNvSpPr/>
      </dsp:nvSpPr>
      <dsp:spPr>
        <a:xfrm>
          <a:off x="1476369" y="-1745"/>
          <a:ext cx="4323988" cy="4323988"/>
        </a:xfrm>
        <a:prstGeom prst="circularArrow">
          <a:avLst>
            <a:gd name="adj1" fmla="val 8252"/>
            <a:gd name="adj2" fmla="val 576426"/>
            <a:gd name="adj3" fmla="val 16855401"/>
            <a:gd name="adj4" fmla="val 14968173"/>
            <a:gd name="adj5" fmla="val 962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89864-F073-7E4A-B5DB-B39B196C7486}" type="datetimeFigureOut">
              <a:rPr lang="fr-FR" smtClean="0"/>
              <a:t>24/01/2023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8058E-AA8B-5B42-936F-3DAF6F9431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43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EBC0A-6B8A-2048-B008-4A0BBA4AF012}" type="datetimeFigureOut">
              <a:rPr lang="fr-FR" smtClean="0"/>
              <a:t>24/01/2023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13F26-C8E3-8244-B8A9-5686CA1201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5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vega.sanger.ac.uk/info/about/man_annotation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Diapo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revoir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80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Score=</a:t>
            </a:r>
            <a:r>
              <a:rPr lang="fr-FR" baseline="0" dirty="0"/>
              <a:t> </a:t>
            </a:r>
            <a:r>
              <a:rPr lang="fr-FR" baseline="0" dirty="0" err="1"/>
              <a:t>sum</a:t>
            </a:r>
            <a:r>
              <a:rPr lang="fr-FR" baseline="0" dirty="0"/>
              <a:t> of </a:t>
            </a:r>
            <a:r>
              <a:rPr lang="fr-FR" baseline="0" dirty="0" err="1"/>
              <a:t>matching</a:t>
            </a:r>
            <a:r>
              <a:rPr lang="fr-FR" baseline="0" dirty="0"/>
              <a:t> AA and gaps penalty, </a:t>
            </a:r>
            <a:r>
              <a:rPr lang="fr-FR" baseline="0" dirty="0" err="1"/>
              <a:t>cannot</a:t>
            </a:r>
            <a:r>
              <a:rPr lang="fr-FR" baseline="0" dirty="0"/>
              <a:t> </a:t>
            </a:r>
            <a:r>
              <a:rPr lang="fr-FR" baseline="0" dirty="0" err="1"/>
              <a:t>be</a:t>
            </a:r>
            <a:r>
              <a:rPr lang="fr-FR" baseline="0" dirty="0"/>
              <a:t> </a:t>
            </a:r>
            <a:r>
              <a:rPr lang="fr-FR" baseline="0" dirty="0" err="1"/>
              <a:t>compared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alignement cause </a:t>
            </a:r>
            <a:r>
              <a:rPr lang="fr-FR" baseline="0" dirty="0" err="1"/>
              <a:t>dependant</a:t>
            </a:r>
            <a:r>
              <a:rPr lang="fr-FR" baseline="0" dirty="0"/>
              <a:t> on </a:t>
            </a:r>
            <a:r>
              <a:rPr lang="fr-FR" baseline="0" dirty="0" err="1"/>
              <a:t>query</a:t>
            </a:r>
            <a:r>
              <a:rPr lang="fr-FR" baseline="0" dirty="0"/>
              <a:t> size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/>
              <a:t>BitScore</a:t>
            </a:r>
            <a:r>
              <a:rPr lang="fr-FR" baseline="0" dirty="0"/>
              <a:t> = </a:t>
            </a:r>
            <a:r>
              <a:rPr lang="fr-FR" baseline="0" dirty="0" err="1"/>
              <a:t>normalized</a:t>
            </a:r>
            <a:r>
              <a:rPr lang="fr-FR" baseline="0" dirty="0"/>
              <a:t> score in bits to </a:t>
            </a:r>
            <a:r>
              <a:rPr lang="fr-FR" baseline="0" dirty="0" err="1"/>
              <a:t>take</a:t>
            </a:r>
            <a:r>
              <a:rPr lang="fr-FR" baseline="0" dirty="0"/>
              <a:t> </a:t>
            </a:r>
            <a:r>
              <a:rPr lang="fr-FR" baseline="0" dirty="0" err="1"/>
              <a:t>into</a:t>
            </a:r>
            <a:r>
              <a:rPr lang="fr-FR" baseline="0" dirty="0"/>
              <a:t> </a:t>
            </a:r>
            <a:r>
              <a:rPr lang="fr-FR" baseline="0" dirty="0" err="1"/>
              <a:t>account</a:t>
            </a:r>
            <a:r>
              <a:rPr lang="fr-FR" baseline="0" dirty="0"/>
              <a:t> the </a:t>
            </a:r>
            <a:r>
              <a:rPr lang="fr-FR" baseline="0" dirty="0" err="1"/>
              <a:t>search</a:t>
            </a:r>
            <a:r>
              <a:rPr lang="fr-FR" baseline="0" dirty="0"/>
              <a:t> </a:t>
            </a:r>
            <a:r>
              <a:rPr lang="fr-FR" baseline="0" dirty="0" err="1"/>
              <a:t>space</a:t>
            </a:r>
            <a:r>
              <a:rPr lang="fr-FR" baseline="0" dirty="0"/>
              <a:t> (size of </a:t>
            </a:r>
            <a:r>
              <a:rPr lang="fr-FR" baseline="0" dirty="0" err="1"/>
              <a:t>query</a:t>
            </a:r>
            <a:r>
              <a:rPr lang="fr-FR" baseline="0" dirty="0"/>
              <a:t> in AA, size of the </a:t>
            </a:r>
            <a:r>
              <a:rPr lang="fr-FR" baseline="0" dirty="0" err="1"/>
              <a:t>database</a:t>
            </a:r>
            <a:r>
              <a:rPr lang="fr-FR" baseline="0" dirty="0"/>
              <a:t> in AA)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P-value: Probability that an event occurs by chance.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E-value: correction of the p-value for multiple testing.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BC3D5-8B86-4287-B3DD-3F79C412BA3D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008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BC3D5-8B86-4287-B3DD-3F79C412BA3D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792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935A10-C39D-409F-9EFA-7F900E85F378}" type="slidenum">
              <a:rPr lang="fr-FR">
                <a:latin typeface="Arial" pitchFamily="34" charset="0"/>
              </a:rPr>
              <a:pPr/>
              <a:t>10</a:t>
            </a:fld>
            <a:endParaRPr lang="fr-FR">
              <a:latin typeface="Arial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3588" cy="34305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25" y="4344358"/>
            <a:ext cx="5026951" cy="4114587"/>
          </a:xfrm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193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http://www.uniprot.org/help/proteome_redundancy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6352A-6E30-406E-A728-81DA936B8EA8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110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GRC : Genome</a:t>
            </a:r>
            <a:r>
              <a:rPr lang="en-US" baseline="0" dirty="0"/>
              <a:t> reference consortium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0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82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There are </a:t>
            </a:r>
            <a:r>
              <a:rPr lang="fr-FR" dirty="0" err="1"/>
              <a:t>two</a:t>
            </a:r>
            <a:r>
              <a:rPr lang="fr-FR" dirty="0"/>
              <a:t> types of </a:t>
            </a:r>
            <a:r>
              <a:rPr lang="fr-FR" dirty="0" err="1"/>
              <a:t>assembly</a:t>
            </a:r>
            <a:r>
              <a:rPr lang="fr-FR" dirty="0"/>
              <a:t> patches: </a:t>
            </a:r>
            <a:r>
              <a:rPr lang="fr-FR" dirty="0" err="1"/>
              <a:t>Novel</a:t>
            </a:r>
            <a:r>
              <a:rPr lang="fr-FR" dirty="0"/>
              <a:t> patches and </a:t>
            </a:r>
            <a:r>
              <a:rPr lang="fr-FR" dirty="0" err="1"/>
              <a:t>Fix</a:t>
            </a:r>
            <a:r>
              <a:rPr lang="fr-FR" dirty="0"/>
              <a:t> patches. </a:t>
            </a:r>
            <a:r>
              <a:rPr lang="fr-FR" dirty="0" err="1"/>
              <a:t>Novel</a:t>
            </a:r>
            <a:r>
              <a:rPr lang="fr-FR" dirty="0"/>
              <a:t> patches are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for </a:t>
            </a:r>
            <a:r>
              <a:rPr lang="fr-FR" dirty="0" err="1"/>
              <a:t>alternate</a:t>
            </a:r>
            <a:r>
              <a:rPr lang="fr-FR" dirty="0"/>
              <a:t> </a:t>
            </a:r>
            <a:r>
              <a:rPr lang="fr-FR" dirty="0" err="1"/>
              <a:t>alleles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not </a:t>
            </a:r>
            <a:r>
              <a:rPr lang="fr-FR" dirty="0" err="1"/>
              <a:t>represented</a:t>
            </a:r>
            <a:r>
              <a:rPr lang="fr-FR" dirty="0"/>
              <a:t> on the </a:t>
            </a:r>
            <a:r>
              <a:rPr lang="fr-FR" dirty="0" err="1"/>
              <a:t>primary</a:t>
            </a:r>
            <a:r>
              <a:rPr lang="fr-FR" dirty="0"/>
              <a:t> </a:t>
            </a:r>
            <a:r>
              <a:rPr lang="fr-FR" dirty="0" err="1"/>
              <a:t>assembly</a:t>
            </a:r>
            <a:r>
              <a:rPr lang="fr-FR" dirty="0"/>
              <a:t>. </a:t>
            </a:r>
            <a:r>
              <a:rPr lang="fr-FR" dirty="0" err="1"/>
              <a:t>Fix</a:t>
            </a:r>
            <a:r>
              <a:rPr lang="fr-FR" dirty="0"/>
              <a:t> patches are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replace the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of </a:t>
            </a:r>
            <a:r>
              <a:rPr lang="fr-FR" dirty="0" err="1"/>
              <a:t>misassembly</a:t>
            </a:r>
            <a:r>
              <a:rPr lang="fr-FR" dirty="0"/>
              <a:t> in GRCh37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major </a:t>
            </a:r>
            <a:r>
              <a:rPr lang="fr-FR" dirty="0" err="1"/>
              <a:t>assembly</a:t>
            </a:r>
            <a:r>
              <a:rPr lang="fr-FR" dirty="0"/>
              <a:t> update (GRCh38)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released</a:t>
            </a:r>
            <a:r>
              <a:rPr lang="fr-FR" dirty="0"/>
              <a:t>.</a:t>
            </a:r>
          </a:p>
          <a:p>
            <a:r>
              <a:rPr lang="fr-FR" b="1" dirty="0"/>
              <a:t>How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this</a:t>
            </a:r>
            <a:r>
              <a:rPr lang="fr-FR" b="1" dirty="0"/>
              <a:t> </a:t>
            </a:r>
            <a:r>
              <a:rPr lang="fr-FR" b="1" dirty="0" err="1"/>
              <a:t>shown</a:t>
            </a:r>
            <a:r>
              <a:rPr lang="fr-FR" b="1" dirty="0"/>
              <a:t> on the browser?</a:t>
            </a:r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might</a:t>
            </a:r>
            <a:r>
              <a:rPr lang="fr-FR" dirty="0"/>
              <a:t> notice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strange-looking</a:t>
            </a:r>
            <a:r>
              <a:rPr lang="fr-FR" dirty="0"/>
              <a:t> chromosome </a:t>
            </a:r>
            <a:r>
              <a:rPr lang="fr-FR" dirty="0" err="1"/>
              <a:t>names</a:t>
            </a:r>
            <a:r>
              <a:rPr lang="fr-FR" dirty="0"/>
              <a:t>, or </a:t>
            </a:r>
            <a:r>
              <a:rPr lang="fr-FR" dirty="0" err="1"/>
              <a:t>regions</a:t>
            </a:r>
            <a:r>
              <a:rPr lang="fr-FR" dirty="0"/>
              <a:t> of the </a:t>
            </a:r>
            <a:r>
              <a:rPr lang="fr-FR" dirty="0" err="1"/>
              <a:t>genome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have </a:t>
            </a:r>
            <a:r>
              <a:rPr lang="fr-FR" dirty="0" err="1"/>
              <a:t>red</a:t>
            </a:r>
            <a:r>
              <a:rPr lang="fr-FR" dirty="0"/>
              <a:t> or green </a:t>
            </a:r>
            <a:r>
              <a:rPr lang="fr-FR" dirty="0" err="1"/>
              <a:t>highlighting</a:t>
            </a:r>
            <a:r>
              <a:rPr lang="fr-FR" dirty="0"/>
              <a:t>. </a:t>
            </a:r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of the </a:t>
            </a:r>
            <a:r>
              <a:rPr lang="fr-FR" dirty="0" err="1"/>
              <a:t>genome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haplotype</a:t>
            </a:r>
            <a:r>
              <a:rPr lang="fr-FR" dirty="0"/>
              <a:t> or </a:t>
            </a:r>
            <a:r>
              <a:rPr lang="fr-FR" dirty="0" err="1"/>
              <a:t>novel</a:t>
            </a:r>
            <a:r>
              <a:rPr lang="fr-FR" dirty="0"/>
              <a:t> patch. Green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of the </a:t>
            </a:r>
            <a:r>
              <a:rPr lang="fr-FR" dirty="0" err="1"/>
              <a:t>genome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fix</a:t>
            </a:r>
            <a:r>
              <a:rPr lang="fr-FR" dirty="0"/>
              <a:t> patch.</a:t>
            </a:r>
          </a:p>
          <a:p>
            <a:endParaRPr lang="fr-FR" dirty="0"/>
          </a:p>
          <a:p>
            <a:r>
              <a:rPr lang="fr-FR" dirty="0" err="1"/>
              <a:t>Haplotype</a:t>
            </a:r>
            <a:r>
              <a:rPr lang="fr-FR" dirty="0"/>
              <a:t> on chromosome 4: HSCHR4_1 </a:t>
            </a:r>
          </a:p>
          <a:p>
            <a:r>
              <a:rPr lang="fr-FR" dirty="0" err="1"/>
              <a:t>Haplotypes</a:t>
            </a:r>
            <a:r>
              <a:rPr lang="fr-FR" dirty="0"/>
              <a:t> on chromosome 6 in the MHC </a:t>
            </a:r>
            <a:r>
              <a:rPr lang="fr-FR" dirty="0" err="1"/>
              <a:t>region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HSCHR6_MHC_COX </a:t>
            </a:r>
          </a:p>
          <a:p>
            <a:pPr lvl="1"/>
            <a:r>
              <a:rPr lang="fr-FR" dirty="0"/>
              <a:t>HSCHR6_MHC_SSTO </a:t>
            </a:r>
          </a:p>
          <a:p>
            <a:pPr lvl="1"/>
            <a:r>
              <a:rPr lang="fr-FR" dirty="0"/>
              <a:t>HSCHR6_MHC_MANN </a:t>
            </a:r>
          </a:p>
          <a:p>
            <a:pPr lvl="1"/>
            <a:r>
              <a:rPr lang="fr-FR" dirty="0"/>
              <a:t>HSCHR6_MHC_DBB </a:t>
            </a:r>
          </a:p>
          <a:p>
            <a:pPr lvl="1"/>
            <a:r>
              <a:rPr lang="fr-FR" dirty="0"/>
              <a:t>HSCHR6_MHC_APD </a:t>
            </a:r>
          </a:p>
          <a:p>
            <a:pPr lvl="1"/>
            <a:r>
              <a:rPr lang="fr-FR" dirty="0"/>
              <a:t>HSCHR6_MHC_MCF </a:t>
            </a:r>
          </a:p>
          <a:p>
            <a:pPr lvl="1"/>
            <a:r>
              <a:rPr lang="fr-FR" dirty="0"/>
              <a:t>HSCHR6_MHC_QBL </a:t>
            </a:r>
          </a:p>
          <a:p>
            <a:r>
              <a:rPr lang="fr-FR" dirty="0" err="1"/>
              <a:t>Haplotype</a:t>
            </a:r>
            <a:r>
              <a:rPr lang="fr-FR" dirty="0"/>
              <a:t> on chromosome 17: HSCHR17_1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82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WTSI: welcome trust sanger institute</a:t>
            </a:r>
          </a:p>
          <a:p>
            <a:r>
              <a:rPr lang="en-US" dirty="0"/>
              <a:t>HAVANA/ Vega</a:t>
            </a:r>
            <a:r>
              <a:rPr lang="en-US" baseline="0" dirty="0"/>
              <a:t> : </a:t>
            </a:r>
            <a:r>
              <a:rPr lang="en-US" dirty="0"/>
              <a:t>A repository for high-quality gene models produced by the manual annotation of vertebrate genomes.</a:t>
            </a:r>
          </a:p>
          <a:p>
            <a:r>
              <a:rPr lang="en-US" dirty="0"/>
              <a:t>Whereas </a:t>
            </a:r>
            <a:r>
              <a:rPr lang="en-US" dirty="0" err="1"/>
              <a:t>Ensembl</a:t>
            </a:r>
            <a:r>
              <a:rPr lang="en-US" dirty="0"/>
              <a:t> shows deep datasets (for example Variations and Regulatory Feature Predictions) and computationally derived gene predictions on a large number of whole genomes, Vega concentrates on showing gene annotations arising from the </a:t>
            </a:r>
            <a:r>
              <a:rPr lang="en-US" dirty="0" err="1"/>
              <a:t>labour</a:t>
            </a:r>
            <a:r>
              <a:rPr lang="en-US" dirty="0"/>
              <a:t> intensive process of </a:t>
            </a:r>
            <a:r>
              <a:rPr lang="en-US" dirty="0">
                <a:hlinkClick r:id="rId3"/>
              </a:rPr>
              <a:t>manual curation</a:t>
            </a:r>
            <a:r>
              <a:rPr lang="en-US" dirty="0"/>
              <a:t>. This approach is being applied to the whole of the human, mouse and </a:t>
            </a:r>
            <a:r>
              <a:rPr lang="en-US" dirty="0" err="1"/>
              <a:t>zebrafish</a:t>
            </a:r>
            <a:r>
              <a:rPr lang="en-US" dirty="0"/>
              <a:t> genomes. In addition, small regions of particular biological interest, for example the MHC regions of the gorilla, wallaby, pig and dog genomes have also been annotated.</a:t>
            </a:r>
          </a:p>
          <a:p>
            <a:endParaRPr lang="en-US" dirty="0"/>
          </a:p>
          <a:p>
            <a:r>
              <a:rPr lang="en-US" dirty="0"/>
              <a:t>SGD pour Saccharomyces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61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13F26-C8E3-8244-B8A9-5686CA1201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DEF7C-57A3-DC40-AB3A-3EA4DA82A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2014C8-184A-6946-B1BD-DC7094C35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183461-25A7-6F4D-AE11-CDB3C084C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485F-836E-1B4E-A0E9-C5B238851598}" type="datetime1">
              <a:rPr lang="fr-FR" smtClean="0"/>
              <a:t>24/01/2023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A11818-C510-324E-9C85-FC649752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680E96-3F44-AF47-BF52-21AC0245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56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D67FB-21BF-CB44-AB1F-E21787C9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8D62FB-9413-9D46-B329-78D5CBC94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0B52AD-1287-0846-AA45-9BEC4D0E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4B25-F090-3C45-AA54-A01B007D129D}" type="datetime1">
              <a:rPr lang="fr-FR" smtClean="0"/>
              <a:t>24/01/2023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7468B-257C-3440-BB92-59DE6027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B2A65D-F00D-3D43-A57B-D6CD4CE0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4FE8793-8E08-3C47-A6F1-F512FE992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84BBDC-CFD0-374A-AC18-C610662A0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CB2C0E-4A63-C24D-A308-A39DEDA9D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4CA2-C448-A34B-9E83-1213B5EA29AC}" type="datetime1">
              <a:rPr lang="fr-FR" smtClean="0"/>
              <a:t>24/01/2023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032A53-3099-8C4C-8F6F-76565061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864CA5-9FE3-AD48-B4E3-48ED73E3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04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19296C-0A6D-6148-97AF-EE28BBA2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4800"/>
          </a:xfrm>
        </p:spPr>
        <p:txBody>
          <a:bodyPr/>
          <a:lstStyle>
            <a:lvl1pPr>
              <a:defRPr sz="4400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BDB06A-E31C-B64D-925F-B98158F0F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85A54A-D849-DD47-B6D3-84228202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9D70-0E0C-BA4E-851D-B3A774046B4F}" type="datetime1">
              <a:rPr lang="fr-FR" smtClean="0"/>
              <a:t>24/01/2023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72AA3-0CA4-EC40-B6E1-F2FFB2D5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3E8497-0170-BB4A-AD84-23FD5B85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5FF6A-BBE8-F546-92CC-0F2BE17C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08A363-E4BD-3F47-9B25-4D2352094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6D3A05-2652-1D44-9CB1-88C6A954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D76C-41C9-CC40-AA2D-8BEFF27CA37F}" type="datetime1">
              <a:rPr lang="fr-FR" smtClean="0"/>
              <a:t>24/01/2023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6236F4-5406-0D42-9718-B73F31BC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2F1B5D-0DA6-8F46-83D3-8D565064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4026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068E1D-6840-9149-870A-080BF1C2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287041-D216-6449-BEBE-64001199E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DF7215-2FD2-3942-B615-D50F253C6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1C862B-4231-5241-81D2-A0ADA6283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09A2-AE52-AA43-BE87-CEAF79EB6E92}" type="datetime1">
              <a:rPr lang="fr-FR" smtClean="0"/>
              <a:t>24/01/2023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27F623-5B91-A340-8CB0-788D5991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16B2DC-44A0-E94E-AF90-119EC32A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55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F56311-F8E5-C549-B5BB-F5DD4E9E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42E1B3-3FB1-CE4B-AE95-C05C7836C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789BAF-F9ED-E044-8732-E7F7EE182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3EDEB6-70FB-F34C-A2AC-7875719B0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92D15C-6554-924B-BF30-9D285F1F4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B36F62-F0D2-AA4D-9A44-D12EF4B3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D76C-41C9-CC40-AA2D-8BEFF27CA37F}" type="datetime1">
              <a:rPr lang="fr-FR" smtClean="0"/>
              <a:t>24/01/2023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31C2346-96DC-4846-B9A9-D6CDAD1A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48FDA8-93B6-6D42-9910-CAF55B6D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2235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04F24-8336-A646-8404-0A8FA2DE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440D21-B6AE-A64E-B5E4-180ADD64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EA81-ACBE-6842-A350-0FB51642CBF4}" type="datetime1">
              <a:rPr lang="fr-FR" smtClean="0"/>
              <a:t>24/01/2023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D946B0-6B9F-BF4C-9A49-D3726D53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E13822-E732-8D44-967E-04DE8AD6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34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C18147A-5BD7-6C40-A0B0-76B89C37E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28A5-835B-F046-8D14-C7263F17EA8D}" type="datetime1">
              <a:rPr lang="fr-FR" smtClean="0"/>
              <a:t>24/01/2023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92BD42-4A09-2C47-9E87-698D6DAD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74087D-E2D6-6640-8287-E868E9BF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5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35C0AD-7A6B-B64D-A153-78905AD0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33B7BF-E105-DF48-AD36-A999784F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E9F9EC-B60A-6A40-A750-A5D4B8D8A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B4408E-C27C-8944-9716-AA284A72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C83-9BAB-E745-967C-82781C6DDA09}" type="datetime1">
              <a:rPr lang="fr-FR" smtClean="0"/>
              <a:t>24/01/2023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27518A-05E2-6B48-9F2E-1BA62E5C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B51C97-FC27-4D4B-B515-2D01517B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1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7CD03-719E-394D-BDA8-DA843298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CA5311E-5915-304F-9A30-13C7AF991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614236-BED6-034D-9E80-7C4090551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832695F-21C7-F74B-A1E0-149908B13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2A22-21D8-0C4B-B4CA-D9374EA31C0E}" type="datetime1">
              <a:rPr lang="fr-FR" smtClean="0"/>
              <a:t>24/01/2023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AB252-C193-E64F-8B7A-FC6A998B1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342642-0E58-074A-960D-99049B5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7460AA5-0014-1E4B-8BCC-C2D34B63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79047C-1C26-6142-80C7-B1524BD93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41C23-7CEB-624F-ABC1-3B7687283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6D76C-41C9-CC40-AA2D-8BEFF27CA37F}" type="datetime1">
              <a:rPr lang="fr-FR" smtClean="0"/>
              <a:t>24/01/2023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3ECFF3-153E-0E4A-AAAF-380EF75A2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618560-1FB9-B44D-9DFD-2B8DD564C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17A8C-53C5-9742-BE40-377E6E0611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2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3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protists.ensembl.org" TargetMode="External"/><Relationship Id="rId3" Type="http://schemas.openxmlformats.org/officeDocument/2006/relationships/hyperlink" Target="https://ensemblgenomes.org/" TargetMode="External"/><Relationship Id="rId7" Type="http://schemas.openxmlformats.org/officeDocument/2006/relationships/hyperlink" Target="http://fungi.ensembl.org" TargetMode="External"/><Relationship Id="rId2" Type="http://schemas.openxmlformats.org/officeDocument/2006/relationships/hyperlink" Target="http://ensemb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nts.ensembl.org" TargetMode="External"/><Relationship Id="rId5" Type="http://schemas.openxmlformats.org/officeDocument/2006/relationships/hyperlink" Target="http://bacteria.ensembl.org" TargetMode="External"/><Relationship Id="rId4" Type="http://schemas.openxmlformats.org/officeDocument/2006/relationships/hyperlink" Target="http://metazoa.ensembl.or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CCDS/CcdsBrowse.cgi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c2021.archive.ensembl.org/index.htm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info/website/archives/assembly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pubmed/23203987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mart.org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Introduction </a:t>
            </a:r>
            <a:r>
              <a:rPr lang="en-US" sz="6000" b="1" dirty="0" err="1">
                <a:solidFill>
                  <a:schemeClr val="tx1"/>
                </a:solidFill>
              </a:rPr>
              <a:t>à</a:t>
            </a:r>
            <a:r>
              <a:rPr lang="en-US" sz="6000" b="1" dirty="0">
                <a:solidFill>
                  <a:schemeClr val="tx1"/>
                </a:solidFill>
              </a:rPr>
              <a:t> </a:t>
            </a:r>
            <a:r>
              <a:rPr lang="en-US" sz="6000" b="1" dirty="0" err="1"/>
              <a:t>Ensembl</a:t>
            </a:r>
            <a:r>
              <a:rPr lang="en-US" sz="6000" b="1" dirty="0"/>
              <a:t>/</a:t>
            </a:r>
            <a:r>
              <a:rPr lang="en-US" sz="6000" b="1" dirty="0" err="1"/>
              <a:t>Biomart</a:t>
            </a:r>
            <a:endParaRPr lang="en-US" sz="60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Stéphanie Le Gras</a:t>
            </a:r>
          </a:p>
          <a:p>
            <a:r>
              <a:rPr lang="en-US" dirty="0"/>
              <a:t>Jean Muller</a:t>
            </a:r>
          </a:p>
        </p:txBody>
      </p:sp>
    </p:spTree>
    <p:extLst>
      <p:ext uri="{BB962C8B-B14F-4D97-AF65-F5344CB8AC3E}">
        <p14:creationId xmlns:p14="http://schemas.microsoft.com/office/powerpoint/2010/main" val="353222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52478" y="1457888"/>
            <a:ext cx="8778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fr-FR" sz="1200">
                <a:latin typeface="Arial Black" pitchFamily="34" charset="0"/>
              </a:rPr>
              <a:t>MALWTRLRPLLALLALWPPPPARAFVNQHLCGSHLVEALYLVCGERGFFYTPKARREVEGPQVGALELAGGPGA</a:t>
            </a:r>
          </a:p>
        </p:txBody>
      </p:sp>
      <p:pic>
        <p:nvPicPr>
          <p:cNvPr id="24579" name="Picture 3" descr="asy 3D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684" y="4615041"/>
            <a:ext cx="2165637" cy="172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58" y="1944952"/>
            <a:ext cx="2638425" cy="4643438"/>
          </a:xfrm>
          <a:prstGeom prst="rect">
            <a:avLst/>
          </a:prstGeom>
          <a:noFill/>
          <a:ln w="2857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4587" name="Picture 12" descr="Universalité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87" y="2145857"/>
            <a:ext cx="2073424" cy="205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9" name="Titre 20"/>
          <p:cNvSpPr>
            <a:spLocks noGrp="1"/>
          </p:cNvSpPr>
          <p:nvPr>
            <p:ph type="title"/>
          </p:nvPr>
        </p:nvSpPr>
        <p:spPr>
          <a:xfrm>
            <a:off x="628650" y="676660"/>
            <a:ext cx="7886700" cy="701731"/>
          </a:xfrm>
        </p:spPr>
        <p:txBody>
          <a:bodyPr wrap="square">
            <a:spAutoFit/>
          </a:bodyPr>
          <a:lstStyle/>
          <a:p>
            <a:r>
              <a:rPr lang="fr-FR" dirty="0"/>
              <a:t>Multiplicité des banques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30" y="1949766"/>
            <a:ext cx="2333610" cy="15529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3" t="36976" r="34168" b="1284"/>
          <a:stretch/>
        </p:blipFill>
        <p:spPr>
          <a:xfrm>
            <a:off x="628650" y="3704450"/>
            <a:ext cx="2337390" cy="28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492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296023024"/>
              </p:ext>
            </p:extLst>
          </p:nvPr>
        </p:nvGraphicFramePr>
        <p:xfrm>
          <a:off x="-1246509" y="1367322"/>
          <a:ext cx="7276727" cy="4851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674" name="Titre 4"/>
          <p:cNvSpPr>
            <a:spLocks noGrp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pPr algn="l"/>
            <a:r>
              <a:rPr lang="fr-FR" dirty="0"/>
              <a:t>Banques de séquences nucléiques généralistes</a:t>
            </a:r>
          </a:p>
        </p:txBody>
      </p:sp>
      <p:sp>
        <p:nvSpPr>
          <p:cNvPr id="16" name="Rectangle 14"/>
          <p:cNvSpPr txBox="1">
            <a:spLocks noChangeArrowheads="1"/>
          </p:cNvSpPr>
          <p:nvPr/>
        </p:nvSpPr>
        <p:spPr>
          <a:xfrm>
            <a:off x="4829657" y="2998674"/>
            <a:ext cx="3725498" cy="2980773"/>
          </a:xfrm>
          <a:prstGeom prst="rect">
            <a:avLst/>
          </a:prstGeom>
        </p:spPr>
        <p:txBody>
          <a:bodyPr/>
          <a:lstStyle/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fr-FR" kern="0" dirty="0">
                <a:latin typeface="+mn-lt"/>
              </a:rPr>
              <a:t>3 banques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fr-FR" kern="0" dirty="0">
                <a:latin typeface="+mn-lt"/>
              </a:rPr>
              <a:t>Échanges quotidiens des séquences collectées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fr-FR" kern="0" dirty="0">
                <a:latin typeface="+mn-lt"/>
              </a:rPr>
              <a:t>Effort d’unification=&gt; format</a:t>
            </a:r>
          </a:p>
          <a:p>
            <a:pPr marL="542925" lvl="1" indent="-180975" algn="l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fr-FR" kern="0" dirty="0">
                <a:latin typeface="+mn-lt"/>
              </a:rPr>
              <a:t>accord entre </a:t>
            </a:r>
            <a:r>
              <a:rPr lang="fr-FR" kern="0" dirty="0" err="1">
                <a:latin typeface="+mn-lt"/>
              </a:rPr>
              <a:t>GenBank</a:t>
            </a:r>
            <a:r>
              <a:rPr lang="fr-FR" kern="0" dirty="0">
                <a:latin typeface="+mn-lt"/>
              </a:rPr>
              <a:t> et EMBL en 1986</a:t>
            </a:r>
          </a:p>
          <a:p>
            <a:pPr marL="542925" lvl="1" indent="-180975" algn="l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fr-FR" kern="0" dirty="0">
                <a:latin typeface="+mn-lt"/>
              </a:rPr>
              <a:t>accord entre </a:t>
            </a:r>
            <a:r>
              <a:rPr lang="fr-FR" kern="0" dirty="0" err="1">
                <a:latin typeface="+mn-lt"/>
              </a:rPr>
              <a:t>GenBank</a:t>
            </a:r>
            <a:r>
              <a:rPr lang="fr-FR" kern="0" dirty="0">
                <a:latin typeface="+mn-lt"/>
              </a:rPr>
              <a:t>/EMBL et DDBJ in 1987</a:t>
            </a:r>
          </a:p>
        </p:txBody>
      </p:sp>
      <p:pic>
        <p:nvPicPr>
          <p:cNvPr id="23558" name="Picture 6" descr="DDBJ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84" y="11302526"/>
            <a:ext cx="648072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http://www.insdc.org/sites/insdc.org/themes/custom/insdc/images/logo2_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84" y="5960014"/>
            <a:ext cx="5508122" cy="5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https://upload.wikimedia.org/wikipedia/commons/thumb/b/bb/NucleotideSequences_86_87.jpeg/300px-NucleotideSequences_86_87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424" y="1382767"/>
            <a:ext cx="1265943" cy="14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DDBJ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0802" y="5898710"/>
            <a:ext cx="1132493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https://upload.wikimedia.org/wikipedia/commons/2/24/Genbank100CD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1386" y="1382767"/>
            <a:ext cx="1463907" cy="14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http://www.ebi.ac.uk/web_guidelines/images/logos/ena/ENA-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13" y="2872101"/>
            <a:ext cx="1677642" cy="46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0" y="2872101"/>
            <a:ext cx="1279969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28650" y="676660"/>
            <a:ext cx="7886700" cy="701731"/>
          </a:xfrm>
        </p:spPr>
        <p:txBody>
          <a:bodyPr wrap="square">
            <a:spAutoFit/>
          </a:bodyPr>
          <a:lstStyle/>
          <a:p>
            <a:pPr algn="l"/>
            <a:r>
              <a:rPr lang="fr-FR" dirty="0"/>
              <a:t>Banques de séquences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defRPr/>
            </a:pPr>
            <a:r>
              <a:rPr lang="fr-FR" sz="2800" dirty="0"/>
              <a:t>Des banques incontournables : </a:t>
            </a:r>
            <a:endParaRPr lang="fr-FR" sz="2800" i="1" dirty="0">
              <a:latin typeface="Times New Roman" pitchFamily="18" charset="0"/>
            </a:endParaRPr>
          </a:p>
          <a:p>
            <a:pPr lvl="1">
              <a:lnSpc>
                <a:spcPct val="80000"/>
              </a:lnSpc>
              <a:defRPr/>
            </a:pPr>
            <a:r>
              <a:rPr lang="fr-FR" sz="2200" dirty="0"/>
              <a:t>dépôt obligatoire dans une des 3 banques avant publication </a:t>
            </a:r>
          </a:p>
          <a:p>
            <a:pPr lvl="1">
              <a:lnSpc>
                <a:spcPct val="80000"/>
              </a:lnSpc>
              <a:defRPr/>
            </a:pPr>
            <a:r>
              <a:rPr lang="fr-FR" sz="2200" dirty="0"/>
              <a:t>unique moyen d’accès aux séquences</a:t>
            </a:r>
          </a:p>
          <a:p>
            <a:pPr lvl="1">
              <a:lnSpc>
                <a:spcPct val="80000"/>
              </a:lnSpc>
              <a:defRPr/>
            </a:pPr>
            <a:endParaRPr lang="fr-FR" sz="1200" i="1" dirty="0">
              <a:latin typeface="Times New Roman" pitchFamily="18" charset="0"/>
            </a:endParaRPr>
          </a:p>
          <a:p>
            <a:pPr>
              <a:lnSpc>
                <a:spcPct val="80000"/>
              </a:lnSpc>
              <a:defRPr/>
            </a:pPr>
            <a:r>
              <a:rPr lang="fr-FR" sz="2800" dirty="0"/>
              <a:t>Alimentation : </a:t>
            </a:r>
          </a:p>
          <a:p>
            <a:pPr lvl="1">
              <a:lnSpc>
                <a:spcPct val="80000"/>
              </a:lnSpc>
              <a:defRPr/>
            </a:pPr>
            <a:r>
              <a:rPr lang="fr-FR" sz="2200" dirty="0"/>
              <a:t>soumission directe par la communauté scientifique 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fr-FR" sz="2200" dirty="0"/>
              <a:t>(associée ou non à une publication)</a:t>
            </a:r>
          </a:p>
          <a:p>
            <a:pPr lvl="1">
              <a:lnSpc>
                <a:spcPct val="80000"/>
              </a:lnSpc>
              <a:defRPr/>
            </a:pPr>
            <a:r>
              <a:rPr lang="fr-FR" sz="2200" dirty="0"/>
              <a:t>dépôts de brevets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  <a:defRPr/>
            </a:pPr>
            <a:endParaRPr lang="fr-FR" sz="1200" dirty="0">
              <a:latin typeface="Times New Roman" pitchFamily="18" charset="0"/>
            </a:endParaRPr>
          </a:p>
          <a:p>
            <a:pPr>
              <a:lnSpc>
                <a:spcPct val="80000"/>
              </a:lnSpc>
              <a:defRPr/>
            </a:pPr>
            <a:r>
              <a:rPr lang="fr-FR" sz="2800" dirty="0">
                <a:cs typeface="Arial" charset="0"/>
              </a:rPr>
              <a:t>Conséquences</a:t>
            </a:r>
          </a:p>
          <a:p>
            <a:pPr lvl="1">
              <a:lnSpc>
                <a:spcPct val="80000"/>
              </a:lnSpc>
              <a:defRPr/>
            </a:pPr>
            <a:r>
              <a:rPr lang="fr-FR" sz="2200" dirty="0">
                <a:cs typeface="Arial" charset="0"/>
              </a:rPr>
              <a:t>banques exhaustives</a:t>
            </a:r>
          </a:p>
          <a:p>
            <a:pPr lvl="1">
              <a:lnSpc>
                <a:spcPct val="80000"/>
              </a:lnSpc>
              <a:defRPr/>
            </a:pPr>
            <a:r>
              <a:rPr lang="fr-FR" sz="2200" dirty="0">
                <a:cs typeface="Arial" charset="0"/>
              </a:rPr>
              <a:t>banques extrêmement redondantes</a:t>
            </a:r>
          </a:p>
          <a:p>
            <a:pPr lvl="1">
              <a:lnSpc>
                <a:spcPct val="80000"/>
              </a:lnSpc>
              <a:defRPr/>
            </a:pPr>
            <a:r>
              <a:rPr lang="fr-FR" sz="2200" dirty="0">
                <a:cs typeface="Arial" charset="0"/>
              </a:rPr>
              <a:t>contiennent des erreurs</a:t>
            </a:r>
          </a:p>
        </p:txBody>
      </p:sp>
    </p:spTree>
    <p:extLst>
      <p:ext uri="{BB962C8B-B14F-4D97-AF65-F5344CB8AC3E}">
        <p14:creationId xmlns:p14="http://schemas.microsoft.com/office/powerpoint/2010/main" val="381192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4936728" y="6433096"/>
            <a:ext cx="32205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fr-FR" sz="1400" dirty="0"/>
              <a:t>http://www3.ebi.ac.uk/Services/DBStats/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18" y="1530055"/>
            <a:ext cx="6439153" cy="468302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3752" y="238432"/>
            <a:ext cx="6234486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C313CA0-90EE-6F46-90A5-D521136A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banque EMBL</a:t>
            </a:r>
          </a:p>
        </p:txBody>
      </p:sp>
    </p:spTree>
    <p:extLst>
      <p:ext uri="{BB962C8B-B14F-4D97-AF65-F5344CB8AC3E}">
        <p14:creationId xmlns:p14="http://schemas.microsoft.com/office/powerpoint/2010/main" val="349660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063" y="1767669"/>
            <a:ext cx="3930626" cy="32185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74725" y="5549170"/>
            <a:ext cx="65948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12/2018: </a:t>
            </a:r>
            <a:r>
              <a:rPr lang="fr-FR" sz="2000" dirty="0"/>
              <a:t>285 milliards </a:t>
            </a:r>
            <a:r>
              <a:rPr lang="en-GB" sz="2000" dirty="0"/>
              <a:t>de </a:t>
            </a:r>
            <a:r>
              <a:rPr lang="fr-FR" sz="2000" dirty="0"/>
              <a:t>nucléotides, 211 </a:t>
            </a:r>
            <a:r>
              <a:rPr lang="en-GB" sz="2000" dirty="0"/>
              <a:t>millions d’</a:t>
            </a:r>
            <a:r>
              <a:rPr lang="fr-FR" sz="2000" dirty="0"/>
              <a:t>entrées </a:t>
            </a:r>
          </a:p>
          <a:p>
            <a:r>
              <a:rPr lang="fr-FR" sz="2000" dirty="0"/>
              <a:t>Doublement tous les 18 mois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69419" y="6512224"/>
            <a:ext cx="42608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https://www.ncbi.nlm.nih.gov/genbank/statistics/</a:t>
            </a:r>
          </a:p>
        </p:txBody>
      </p:sp>
      <p:sp>
        <p:nvSpPr>
          <p:cNvPr id="5" name="Flèche droite 4"/>
          <p:cNvSpPr/>
          <p:nvPr/>
        </p:nvSpPr>
        <p:spPr>
          <a:xfrm rot="12896520">
            <a:off x="2094112" y="3861048"/>
            <a:ext cx="360040" cy="14401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12896520">
            <a:off x="2905720" y="3364720"/>
            <a:ext cx="360040" cy="14401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240666" y="3394110"/>
            <a:ext cx="6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WGS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8428" y="3910524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GenBank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1350" y="1767669"/>
            <a:ext cx="3958870" cy="3218556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algn="l"/>
            <a:r>
              <a:rPr lang="fr-FR" dirty="0"/>
              <a:t>Evolution de la banque </a:t>
            </a:r>
            <a:r>
              <a:rPr lang="fr-FR" dirty="0" err="1"/>
              <a:t>GenBank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7108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re 4"/>
          <p:cNvSpPr>
            <a:spLocks noGrp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Banques de séquences protéiques généralistes</a:t>
            </a:r>
            <a:endParaRPr lang="fr-FR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4"/>
          <p:cNvSpPr txBox="1">
            <a:spLocks noChangeArrowheads="1"/>
          </p:cNvSpPr>
          <p:nvPr/>
        </p:nvSpPr>
        <p:spPr>
          <a:xfrm>
            <a:off x="346200" y="5608639"/>
            <a:ext cx="3553715" cy="1249361"/>
          </a:xfrm>
          <a:prstGeom prst="rect">
            <a:avLst/>
          </a:prstGeom>
        </p:spPr>
        <p:txBody>
          <a:bodyPr/>
          <a:lstStyle/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fr-FR" sz="2000" kern="0" dirty="0">
                <a:latin typeface="Calibri" panose="020F0502020204030204" pitchFamily="34" charset="0"/>
              </a:rPr>
              <a:t>2 banques majeures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fr-FR" sz="2000" kern="0" dirty="0">
                <a:latin typeface="Calibri" panose="020F0502020204030204" pitchFamily="34" charset="0"/>
              </a:rPr>
              <a:t>Qualité variable/stabilisée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fr-FR" sz="2000" kern="0" dirty="0">
                <a:latin typeface="Calibri" panose="020F0502020204030204" pitchFamily="34" charset="0"/>
              </a:rPr>
              <a:t>Exhaustivité / Annotation</a:t>
            </a:r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01" y="1715666"/>
            <a:ext cx="180973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9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539" y="1586790"/>
            <a:ext cx="1496301" cy="68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e 17"/>
          <p:cNvGrpSpPr/>
          <p:nvPr/>
        </p:nvGrpSpPr>
        <p:grpSpPr>
          <a:xfrm>
            <a:off x="4534317" y="2659780"/>
            <a:ext cx="1071570" cy="2286016"/>
            <a:chOff x="3357554" y="3786190"/>
            <a:chExt cx="1071570" cy="2286016"/>
          </a:xfrm>
        </p:grpSpPr>
        <p:sp>
          <p:nvSpPr>
            <p:cNvPr id="17" name="Rectangle 16"/>
            <p:cNvSpPr/>
            <p:nvPr/>
          </p:nvSpPr>
          <p:spPr>
            <a:xfrm>
              <a:off x="3357554" y="3786190"/>
              <a:ext cx="1071570" cy="2286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libri" panose="020F0502020204030204" pitchFamily="34" charset="0"/>
              </a:endParaRPr>
            </a:p>
          </p:txBody>
        </p:sp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307" y="5286388"/>
              <a:ext cx="810064" cy="713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 descr="trembl_mi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361" y="3857628"/>
              <a:ext cx="853956" cy="566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Image 14" descr="logo_SwissProt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325" y="4594338"/>
              <a:ext cx="924028" cy="52207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6010780" y="2290744"/>
            <a:ext cx="19972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</a:rPr>
              <a:t>http://www.uniprot.org/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8101" y="2290744"/>
            <a:ext cx="29499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</a:rPr>
              <a:t>http://www.ncbi.nlm.nih.gov/RefSeq/</a:t>
            </a: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6067942" y="3598391"/>
            <a:ext cx="229993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</a:pPr>
            <a:r>
              <a:rPr kumimoji="0" 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TrEMBL</a:t>
            </a:r>
            <a:r>
              <a:rPr kumimoji="0" 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	</a:t>
            </a:r>
            <a:r>
              <a:rPr lang="fr-FR" sz="1600" dirty="0">
                <a:latin typeface="Calibri" panose="020F0502020204030204" pitchFamily="34" charset="0"/>
              </a:rPr>
              <a:t>	179,250,561 entrées</a:t>
            </a:r>
            <a:endParaRPr kumimoji="0" 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lvl="0" defTabSz="762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</a:pPr>
            <a:r>
              <a:rPr lang="fr-FR" sz="1600" dirty="0">
                <a:latin typeface="Calibri" panose="020F0502020204030204" pitchFamily="34" charset="0"/>
              </a:rPr>
              <a:t>	</a:t>
            </a:r>
          </a:p>
          <a:p>
            <a:pPr lvl="0" defTabSz="762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</a:pPr>
            <a:r>
              <a:rPr lang="fr-FR" sz="1600" dirty="0" err="1">
                <a:latin typeface="Calibri" panose="020F0502020204030204" pitchFamily="34" charset="0"/>
              </a:rPr>
              <a:t>Swiss-Prot</a:t>
            </a:r>
            <a:r>
              <a:rPr lang="fr-FR" sz="1600" dirty="0">
                <a:latin typeface="Calibri" panose="020F0502020204030204" pitchFamily="34" charset="0"/>
              </a:rPr>
              <a:t>: </a:t>
            </a:r>
          </a:p>
          <a:p>
            <a:pPr lvl="0" defTabSz="762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</a:pPr>
            <a:r>
              <a:rPr lang="fr-FR" sz="1600" dirty="0">
                <a:latin typeface="Calibri" panose="020F0502020204030204" pitchFamily="34" charset="0"/>
              </a:rPr>
              <a:t>	561,568 entrées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5722533" y="2890053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>
                <a:latin typeface="Calibri" panose="020F0502020204030204" pitchFamily="34" charset="0"/>
              </a:rPr>
              <a:t>10/2016</a:t>
            </a:r>
          </a:p>
          <a:p>
            <a:pPr algn="ctr"/>
            <a:r>
              <a:rPr lang="fr-FR" sz="1100" dirty="0">
                <a:latin typeface="Calibri" panose="020F0502020204030204" pitchFamily="34" charset="0"/>
              </a:rPr>
              <a:t>68,493,254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353342" y="2883207"/>
            <a:ext cx="904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>
                <a:latin typeface="Calibri" panose="020F0502020204030204" pitchFamily="34" charset="0"/>
              </a:rPr>
              <a:t>03/2018</a:t>
            </a:r>
          </a:p>
          <a:p>
            <a:pPr algn="ctr"/>
            <a:r>
              <a:rPr lang="fr-FR" sz="1100" dirty="0">
                <a:latin typeface="Calibri" panose="020F0502020204030204" pitchFamily="34" charset="0"/>
              </a:rPr>
              <a:t>106,245,682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49260"/>
              </p:ext>
            </p:extLst>
          </p:nvPr>
        </p:nvGraphicFramePr>
        <p:xfrm>
          <a:off x="4235806" y="5075936"/>
          <a:ext cx="4524375" cy="1707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4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dirty="0"/>
                        <a:t>Annotation</a:t>
                      </a:r>
                      <a:endParaRPr lang="fr-FR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 err="1">
                          <a:effectLst/>
                        </a:rPr>
                        <a:t>UniProt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 err="1">
                          <a:effectLst/>
                        </a:rPr>
                        <a:t>TrEMBL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06">
                <a:tc>
                  <a:txBody>
                    <a:bodyPr/>
                    <a:lstStyle/>
                    <a:p>
                      <a:pPr marL="108000" lvl="0" algn="l" fontAlgn="b"/>
                      <a:r>
                        <a:rPr lang="fr-FR" sz="1100" u="none" strike="noStrike" dirty="0">
                          <a:effectLst/>
                        </a:rPr>
                        <a:t>Evidence at </a:t>
                      </a:r>
                      <a:r>
                        <a:rPr lang="fr-FR" sz="1100" u="none" strike="noStrike" dirty="0" err="1">
                          <a:effectLst/>
                        </a:rPr>
                        <a:t>protein</a:t>
                      </a:r>
                      <a:r>
                        <a:rPr lang="fr-FR" sz="1100" u="none" strike="noStrike" dirty="0">
                          <a:effectLst/>
                        </a:rPr>
                        <a:t> </a:t>
                      </a:r>
                      <a:r>
                        <a:rPr lang="fr-FR" sz="1100" u="none" strike="noStrike" dirty="0" err="1">
                          <a:effectLst/>
                        </a:rPr>
                        <a:t>level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90,921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16,5%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118,013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0,2%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93">
                <a:tc>
                  <a:txBody>
                    <a:bodyPr/>
                    <a:lstStyle/>
                    <a:p>
                      <a:pPr marL="108000" lvl="0" algn="l" fontAlgn="b"/>
                      <a:r>
                        <a:rPr lang="fr-FR" sz="1100" u="none" strike="noStrike" dirty="0">
                          <a:effectLst/>
                        </a:rPr>
                        <a:t>Evidence at </a:t>
                      </a:r>
                      <a:r>
                        <a:rPr lang="fr-FR" sz="1100" u="none" strike="noStrike" dirty="0" err="1">
                          <a:effectLst/>
                        </a:rPr>
                        <a:t>transcript</a:t>
                      </a:r>
                      <a:r>
                        <a:rPr lang="fr-FR" sz="1100" u="none" strike="noStrike" dirty="0">
                          <a:effectLst/>
                        </a:rPr>
                        <a:t> </a:t>
                      </a:r>
                      <a:r>
                        <a:rPr lang="fr-FR" sz="1100" u="none" strike="noStrike" dirty="0" err="1">
                          <a:effectLst/>
                        </a:rPr>
                        <a:t>level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57,673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10,5%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971,005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1,8%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88">
                <a:tc>
                  <a:txBody>
                    <a:bodyPr/>
                    <a:lstStyle/>
                    <a:p>
                      <a:pPr marL="108000" lvl="0" algn="l" fontAlgn="b"/>
                      <a:r>
                        <a:rPr lang="fr-FR" sz="1100" u="none" strike="noStrike" dirty="0" err="1">
                          <a:effectLst/>
                        </a:rPr>
                        <a:t>Inferred</a:t>
                      </a:r>
                      <a:r>
                        <a:rPr lang="fr-FR" sz="1100" u="none" strike="noStrike" dirty="0">
                          <a:effectLst/>
                        </a:rPr>
                        <a:t> </a:t>
                      </a:r>
                      <a:r>
                        <a:rPr lang="fr-FR" sz="1100" u="none" strike="noStrike" dirty="0" err="1">
                          <a:effectLst/>
                        </a:rPr>
                        <a:t>from</a:t>
                      </a:r>
                      <a:r>
                        <a:rPr lang="fr-FR" sz="1100" u="none" strike="noStrike" dirty="0">
                          <a:effectLst/>
                        </a:rPr>
                        <a:t> </a:t>
                      </a:r>
                      <a:r>
                        <a:rPr lang="fr-FR" sz="1100" u="none" strike="noStrike" dirty="0" err="1">
                          <a:effectLst/>
                        </a:rPr>
                        <a:t>homology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387,632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70,5%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11,091,443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21,1%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80">
                <a:tc>
                  <a:txBody>
                    <a:bodyPr/>
                    <a:lstStyle/>
                    <a:p>
                      <a:pPr marL="108000" lvl="0" algn="l" fontAlgn="b"/>
                      <a:r>
                        <a:rPr lang="fr-FR" sz="1100" u="none" strike="noStrike" dirty="0" err="1">
                          <a:effectLst/>
                        </a:rPr>
                        <a:t>Predicted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11,465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2,1%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40,603,140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76,9%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108000" lvl="0" algn="l" fontAlgn="b"/>
                      <a:r>
                        <a:rPr lang="fr-FR" sz="1100" u="none" strike="noStrike" dirty="0" err="1">
                          <a:effectLst/>
                        </a:rPr>
                        <a:t>Uncertain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1,955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0,4%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108000" algn="r" fontAlgn="b"/>
                      <a:r>
                        <a:rPr lang="fr-FR" sz="1200" u="none" strike="noStrike" dirty="0">
                          <a:effectLst/>
                        </a:rPr>
                        <a:t>0%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ZoneTexte 25"/>
          <p:cNvSpPr txBox="1"/>
          <p:nvPr/>
        </p:nvSpPr>
        <p:spPr>
          <a:xfrm>
            <a:off x="6778807" y="2890053"/>
            <a:ext cx="904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>
                <a:latin typeface="Calibri" panose="020F0502020204030204" pitchFamily="34" charset="0"/>
              </a:rPr>
              <a:t>02/2018</a:t>
            </a:r>
          </a:p>
          <a:p>
            <a:pPr algn="ctr"/>
            <a:r>
              <a:rPr lang="fr-FR" sz="1100" dirty="0">
                <a:latin typeface="Calibri" panose="020F0502020204030204" pitchFamily="34" charset="0"/>
              </a:rPr>
              <a:t>109,414,541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514019" y="2881120"/>
            <a:ext cx="907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 dirty="0">
                <a:latin typeface="Calibri" panose="020F0502020204030204" pitchFamily="34" charset="0"/>
              </a:rPr>
              <a:t>01/2019</a:t>
            </a:r>
          </a:p>
          <a:p>
            <a:pPr algn="ctr"/>
            <a:r>
              <a:rPr lang="fr-FR" sz="1100" b="1" dirty="0">
                <a:latin typeface="Calibri" panose="020F0502020204030204" pitchFamily="34" charset="0"/>
              </a:rPr>
              <a:t>130,366,644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498" y="3839279"/>
            <a:ext cx="25481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162050" algn="l"/>
              </a:tabLst>
            </a:pP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Transcrits: 	29,869,155</a:t>
            </a:r>
          </a:p>
          <a:p>
            <a:pPr>
              <a:tabLst>
                <a:tab pos="1162050" algn="l"/>
              </a:tabLst>
            </a:pP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Organismes: 	99,842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732895" y="2867068"/>
            <a:ext cx="907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 dirty="0">
                <a:latin typeface="Calibri" panose="020F0502020204030204" pitchFamily="34" charset="0"/>
              </a:rPr>
              <a:t>02/2020</a:t>
            </a:r>
          </a:p>
          <a:p>
            <a:pPr algn="ctr"/>
            <a:r>
              <a:rPr lang="fr-FR" sz="1100" b="1" dirty="0">
                <a:latin typeface="Calibri" panose="020F0502020204030204" pitchFamily="34" charset="0"/>
              </a:rPr>
              <a:t>179,812,129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404066" y="2879033"/>
            <a:ext cx="9076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 dirty="0">
                <a:latin typeface="Calibri" panose="020F0502020204030204" pitchFamily="34" charset="0"/>
              </a:rPr>
              <a:t>02/2020</a:t>
            </a:r>
          </a:p>
          <a:p>
            <a:pPr algn="ctr"/>
            <a:r>
              <a:rPr lang="fr-FR" sz="1100" b="1" dirty="0">
                <a:latin typeface="Calibri" panose="020F0502020204030204" pitchFamily="34" charset="0"/>
              </a:rPr>
              <a:t>167,278,920</a:t>
            </a:r>
          </a:p>
        </p:txBody>
      </p:sp>
    </p:spTree>
    <p:extLst>
      <p:ext uri="{BB962C8B-B14F-4D97-AF65-F5344CB8AC3E}">
        <p14:creationId xmlns:p14="http://schemas.microsoft.com/office/powerpoint/2010/main" val="352730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4481" y="4214670"/>
            <a:ext cx="5699760" cy="25412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975" y="1595201"/>
            <a:ext cx="5829117" cy="2579778"/>
          </a:xfrm>
          <a:prstGeom prst="rect">
            <a:avLst/>
          </a:prstGeom>
        </p:spPr>
      </p:pic>
      <p:pic>
        <p:nvPicPr>
          <p:cNvPr id="8" name="Picture 9" descr="trembl_mi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239" y="2197176"/>
            <a:ext cx="1098472" cy="7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logo_SwissProt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365104"/>
            <a:ext cx="1206453" cy="681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lèche droite 6"/>
          <p:cNvSpPr/>
          <p:nvPr/>
        </p:nvSpPr>
        <p:spPr>
          <a:xfrm rot="3616263">
            <a:off x="4480965" y="2327489"/>
            <a:ext cx="699414" cy="19433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581744" y="1729617"/>
            <a:ext cx="135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Redondance</a:t>
            </a:r>
          </a:p>
        </p:txBody>
      </p:sp>
      <p:sp>
        <p:nvSpPr>
          <p:cNvPr id="3" name="AutoShape 4" descr="data:image/png;base64,iVBORw0KGgoAAAANSUhEUgAAAoAAAAFQCAYAAAAvG8+RAABaq0lEQVR4Xu3dCbQU1bU3cN48z/M8D+vN83vrjYIQpsRICIgToESCYBQikUkw5CFELkTUiJIoqFFx+CQgkSFREwmap6KI0TBpokJEFFSQSYa7P3a11VbvW8M5fXZ3nVP3/1urFrfqVHf/b3P6nl1j9yAAAAAA6FZ6yAUAAAAAUG0oAAEAAAC6GRSAAAAAAN0MCkAAAACAbsa7AnDz5s3Uo0ePhmnVqlVyNTrjjDPq7b/2a78mm73x5S9/ueF3+fa3vy1XqZzrrruO/v7v/55+8id/sv57/97v/Z5crXJ8/79udz75Wf74xz8uV6EvfelLDevccMMNchVreb+nzJScfvRHf5R+93d/N/rb8o1vfCPxjH6Rv0Pa+3rllVc2rPN3f/d3tHfv3qhNPj6efuAHfoB+6qd+iv7kT/6EzjrrLHrwwQfFszbav38//diP/Vj02F/+5V/u8nxF06RJk+RT5srKLacf+qEfKnzcX/7lXzasEzt69Gg0nsj133rrrfo6ac/Hk8n7Jx+b9n8Hzcv77ENXQRSA//AP/0CdnZ0N66EA9NOiRYu6/P/x5GsBmMx4xRVXyGYrvv9ftzuf/CynDXY+FYBymjFjRuJZ2yP5+ln9Uf4O8n2dM2dOQ/vf/M3f0J49e+rt8vF50/z58xPP3Gjp0qXROn/1V3+VWjQVTWUWgDylFfl33HFHl/V4MikA0yb5/snHyv87yJZ837I+G3mffegqiAKQp/vuu69hPRSAfvrv//7v+u/Khfubb74pV/FK8v8m64+KKd//r9udT36W0wa7sgvAONOJEyfoiSeeoD/+4z9uaE/bi9NKydfO6o9ZvwO76qqrGtq4OHvjjTcSj85+PL8H//d//0e/+Iu/WG/78R//cXrnnXcaHh8bMmRItE5aocwFU/I1Bg4cKFexlpW7iHxcPHF+6d///d+7rMdTXgFo8/5lPRaKJd+3rM9G3mcfugqmAORd9vwBi6EA9NPv//7v13/XUaNGyWbvJP9vsv6oQHPkZzltsGtFAZinKNOKFSsa2s8+++yG9lYz6Y9Zv0NHR0fD8r/4i7+g3bt3i0dnPz524YUXNrRzYSwdPnyYfvqnfzpq37Rpk2wOogD8kR/5EXr11Vfr623cuLHLOvFkUgDG8t6/osdCtuT7lvXZADveF4D8IY1/vv322+vr5RWAV199dcNzyC3gn/u5n6u3XXLJJfXl8SGNeOJi7bbbbouKT96S+/M///P6APXuu+9GnfAP/uAPonOHuPCZNm1atDwprQBcvnw5/eu//iv9xE/8RHTuDA8yL7/8csPjYo899hidc8450fPz+TZ8jslf//Vf0+TJk1P/uKe93t13303/9E//FL3eP/7jP8qHZPrmN79JZ555ZnReVPzaPKjwe/bd7363Yd0RI0Y0vK6cbIpBjd/5a1/7Gv3nf/5ndB4i/39/8IMfpOeee67+mFNPPbVLRjnt2LEj8/nT3tO09STb343x8/bv3z/q5/x5+KVf+qXoNXmg4T1UyQ2jPHn50tqK3sMi8rOcNtjlFYDNZkp7XKwo02uvvdbQznuxY2nPm9YPYjafH5v+mPY78KHG5DL+W8W/S5q0xyfJAubZZ59taGf8N4zb/uiP/kg2RWwKQNP3tSh3Fvm4f/mXf6n//OlPf7q+3vnnn19fzn+fk49xKQCT71/RY5tl09cuv/zy+uvzZ4iL+SQ+D5L/xsTrfPKTn2xot/0bZvr/m8Xms5H2WrFWjO8x2/fEF94XgBdccEH9Zz48c+zYsWg9mwIwef4LMy0Ak6+dnGbOnJnZKSdMmJB4pa4d8qKLLuryGJ5+/dd/nV588cWGx06fPj06sViuG0+/+qu/Sk899VTDY+Tr8R+Y5DxfnGFi6tSpXV4vOXEHv//+++vraxWAGr/zpZdemvoc3E/27dsXPSbr/y85Zf1RyXpP5XqyAGzmd7v++uu7rCenb33rWw2PyZKXT7aZvIdF5Gc5bbCzKQBNM8nH2RSAu3btamhPDk7yebP6AbP9/Nj0R/k7/NZv/VbD/J/+6Z827NmS5OPj9yA+DJ4c/P/sz/4sdQNj+PDhUftll10mmyIuBWDW+5qVu4h8HI8P8e/4m7/5m9GYwqeqcDHCy3ic4cPayceYFIAm71/WY13Y9rXvfe97DZ+je+65J/FsRCtXrmx4/He+8516WzN/w0z/f7PYfDbka+UVgBrjO2vmPfGF9wUgDwiDBg2qz990003RejYFYHz1W8y0AOQP8iOPPBJ9+HkPTLLtZ3/2Z+mrX/0qvf3223TaaafVl//wD/9wdHVcTHZIPmyybNmy6HF8XiN/OOO2Pn36pGbhk5r5feDHcEc//fTT622/8zu/Q4cOHcp8Pd56ueaaa6y2QnhPa/I5xo8fHz1+27Zt9F//9V/15fwHk/+YJPHFHnG7adEX0/qd+T299957o8fKvsDzScm2rMMK8vmz3lO5XtYfH5vfLXlO2ty5c6O+xRMfduPn4HMu0w7RpcnLJ9ts3sMs8rOcNtjZFICmmeTjbArAvEPA8nmz+oHL5yf5uKz+KH+H5MT95fvf/758SIO8xycnLn45s8QF0y/8wi9E6/A5b2lcCsCs99U0t/y7Ix/HfexTn/pUfZ77VPLw+ec+97novU8+Jq8AzJrS3j/5WNn/bDXb13r37l1v4/EradiwYfW2//iP/6gvb/ZvmOn/b5Hkc2R9NuRrZf0N5kljfG/2PfFFEAUgH+L5wR/8wWieCwzeDWtTACY/vMy0AJw9e3a9bfHixQ1tvGs3Fh8Oiaenn3663iY75JQpU+ptLPmHiKd4L+Df/u3f1pede+65DY+Reyn4yrWYfL20LZYifNVg/HgeUJJXYHO++P+CJ3l4wKUA1Pqd5XscD1Y8jR49uqEt+TjTPypZ76lcL/nHp9nfLXlC+c0335y6N8ZUXj7ZZvMeZpGf5bTBzqYANM0kH2dSAPL7+uSTT+ZeBCKfN6sfuHx+ks+f1R/l75CceCPyyJEj8iEN8h6fnHgQ5Fs6STwwcvtv//Zvd7k7Q8ylAMx6X01zy7878nHcx/iwaPz/wBtRf/iHfxj9zKcWcHaNAjDt/ZOPTftM2Gi2r91111315XxaSXyUjC9YSd6+a8mSJfXHNPs3zPT/t0jyObI+G/K18gpAjfG92ffEF0EUgIzPb4iX8YeqHQXg17/+9Xqb7AS8pyDGtxNItvF5SjHZIZNt7IEHHmho53MjeAsjuaxo4iIyJl+P/1jb4ENpycenDfbJCz34XJmkZgtAzd9ZXrnJ5ynFbYMHD25oSz7O9I9K1nsq14v/+Lj8bqecckpDG2/J8x8d3krnz4HNVnRWvrQ2m/cwi/wspw12NgWgaSb5uLwCMG/iQztJ8nnT+oHr5yf52Kz+WPQ78HmRWecqMfn45P/LSy+9RB/+8Icb2tesWZN4NNUP4X3iE59oWJ7kUgCmva8sL3ce+bi4j3Gm5HKePvaxj0VtNgWgzfuX91hbLn2N+0fy3o0LFy6MlvM5cfEyLmAPHjwYLXf5G2b6/1sk+RxZnw35WnkFoOv47vKe+CKYApB3afMuVl72G7/xGw27ZW0LQO7YcVteAZg8eVeeF8Enfca4IyXb8gpAeS7A448/3tB+4403Rn9EksuKpjFjxtSfT75e2gnceeRry70u7J//+Z/r7XzT06RmC0D5ukWTze/M5+HEbbJ4ST7O9I+KfP6YXC/+4+Pyu/HW5s///M93WSee+JSCrMNwUla+tDb5O+a9h1m2b9/e8JxpA9Stt97asM4Xv/jFeluzmeTjTAtAPjTFe7WGDh3aMDjE5PPKPEz+X9t+fpKPzeqP8nfo169fdPJ/chkfforPl5bk42URwhsVyfaPfOQj9TbeU8rnK/PytPvoxVwKwLT3lRXlziIfF48pq1evbljOE18JzJotAFne+1f0WBuufY0PF8dtfPsb1rdv3/qy5N8h+VpFk83fZ1PJ58j6bMjXyisAXcd3l/fEF8EUgOy8886rL09eHVxUACavAuYrnpJteQVgsvPIDpI88T6rgzDZIeUeQP6Wk2Q775qXWxbJ3dFF5OslfwcTJluVfGVU3C73YDRbALbyd84qFFjycc38UUnKWs/ld2N8gjoXRtz/+Zyc5EnmPP3P//yPfEiqrHxFbSzvPczC594mn5MLK4nPBUquw+fHxprNlPc4+ffFZgDOe96Y6+cn+dis/pj2O/DhPi5ek8s/+tGPphaBaY+Xkucm87eIxPhqU172K7/yK3T8+PHEIxq5FIBp7yszyZ1GPi4eU/hwafKQf/J8N5cCkGW9fyaPNeXa155//vmGx3PRE+9k4WnDhg31dV3+hpn+/xZJPkfWZyPvtbTHd5f3xBdBFYBccfNWerKdJ1kAyr0K/JwxWXC1uwDkS8mT+Cq6ZHt8DmDy3A6+TD3tD3ka+XrNfNj48vX48bzVmDyvJHnuDE/yHKZmC0DWqt85q1Bgyau3+PYIaYqeP5a3XrO/Wxr+/0ieO8pXmZnIy5fXxvLewzzJw7TcN+Q5jMkTznnauXNnva3ZTHmPk39fbAbgvOdNcvn8mPTHrN+B97jyVa3JNj5VRhZqWY+PyVvh8MUEMT5/i5fxFZR5QigAWfL2OXfeeWd9uUsBmPf+FT3WlktfY//2b/9Wb4/Pg+QpWbTGmv0bZvr/W8Tks5H3Wq0Y35t9T3wRVAHI5D2WeJIFIF8VmWwfOXJktBcl7STvdheAP/MzPxOdb8Bbb9wW30yVJ770PCa/koj3nmzZsiU6wfuVV16JtsT5HlZ8PljyNjfy9Zr5sCXPA+GJ/3C8/vrr0QDDe5vi5XzvJHmPKZcCsFW/c1ahwJJfYcXn28nTBVjR88fy1mv2d+NDeRMnToyuVuN7RfK5O3yVZ/LKeP4jZCIvX14by3sP88ibE/Pnl6+Q472DfN4RX1UXt8mrEZvNlPc4+ffFZgDOe94kl8+PSX/M+x24T8WHaOOJr2Q2vRUJ9zF5DlvyZPn4nDI+fJonlAIwS7MFYNH7l/fYZrj0NcZ31Ug+Pp749lNSs3/DTP9/i5h8NvJeqxXje7PviS+CKwB58OPOnFxHFoAs6z4+vJvc9CIQjQ4iO2TWfQB5Lw5/aJN4Kyfv/kLxlDzELV+v2Q+bvDpZTnylGBeykksByFrxO2cVCizrXlB593+Tzx8rWq+Z341zyPbkxFv48j5eWfLy5bWxvPcwD+994j+KMrec+CvL5AUtzWbKe5z8+2IzAOc9r9Ts58ekPxb9DnzfNv57klyH79MZF4Hy8XkT7yGKLwTgQ4K8jM9J5ZsF52lHAZg38cZ+1uPkmJLGpgDMm5Lvn+1jk79Dnmb7Gjtw4EC0UyK5Pl9oxrcySdPM3zDT/98iJp+NvNdqxfjOmnlPfBFcAcjiwxDxlFYAcrXNBQi38WFjvis6X2DByiwA+Tn5w8h3o+cPGt/m46yzzupyP7AYXyTCezB5zyWvzxPvqu/ZsyddeeWVXU6oTXu9ZvFJ3nwIie9hxO8h/yHhu6Xz1X8vvPCCXD3iWgAy7d85q1BgfB7H2LFjo/Onkue/mP5RSTJZz/Z34w0e3lM2YMCA+mP4/4LfZz58+uijjzasnycvX14by3sPTfBVdfw4zs0bcHwOLxcpfD8y/v3Sbl3SbKa8x8m/L7J4ypP3vGma+fyY9EeT34FvncXn6SXX488jHyKUj09O8f9Lr169ov+XZKEX33CYv/GgSHctAPPev6LHysm0AGTN9LWYLKzk7Uwk279hpv+/RUw+G3mv1YrxPWb7nvjCuwIQAAD8wwUFD4DJC3UAIFwoAAEAAAC6GRSAAAAAAN0MCkAAAACAbgYFIAAAAEA3gwIQAAAAoJtBAQgAAADQzaAABAAAAOhmUAACAAAAdDMoAAEAAAC6GRSAAAAAAN0MCkAAAACAbgYFIAAAAEA3gwKwoj796U83zF9xxRXRsrKn8ePHd1nm44ScuhNy6k6h5OQplKzIqTshp+5kmtMGCsCKkh1BzpflG9/4hlzkJeTUhZy6QsnJQsmKnLqQU5dJTttxHgVgRcmOIOfL8r3vfU8u8hJy6kJOXaHkZKFkRU5dyKnLJKftOI8CsKJkR5DzAAAAUB224zwKwIqSHUHOl8VkK8YHyKkLOXWFkpOFkhU5dSGnLpOctuM8CsCKkh1BzpfF5DwGHyCnLuTUFUpOFkpW5NSFnLpMctqO8ygAK0p2BDlfFpOtGB8gpy7k1BVKThZKVuTUhZy6THLajvMoACtKdgQ5DwAAANVhO86jAKwo2RHkfFlMtmJ8gJy6kFNXKDlZKFmRUxdy6jLJaTvOowCsKNkR5HxZTM5j8AFy6kJOXaHkZKFkRU5dyKnLJKftOI8CsKJkR5DzZTHZivEBcupCTl2h5GShZEVOXcipyySn7TiPArCiZEeQ8wAAAOCx/fvlkly24zwKwIqSHUHOl8VkK8YHyKkLOXWFkpOFkhU5dSGno927ic44g+iVV6JZk5y24zwKwIqSHUHOl8XkPAYfIKcu5NQVSk4WSlbk1IWcjpYsIbriCqIZM4g6O41y2o7zKAArSnYEOV8Wk60YHyCnLuTUFUpOFkpW5NSFnA4OHCAaOpTojTdqBeADDxjltB3nUQBWlOwIch4AAAA8xMXehAm1n3ftIho7lujIkYZV0tiO814UgNOmTaNTTjklmubPn9/Qdvz48Xpbcrruuuvq60yePLmhbeDAgYln6OrgwYM0c+ZM6tu3Lw0ePJiWL1+u2i4Vre/ankZ2BDlfFpOtGB8gpy7k1BVKThZKVuTUhZwO+HDvtde+P3+y+DPJaTvOe1EAxhYsWNClAJQOHz5M/fr1o02bNtWXcQG4evXqxFr5Ojo6aPz48bR3717auHEj9e/fv+H5XNulovVd29PIjiDny2JyHoMPkFMXcuoKJScLJSty6kJOB7fcQiR29JjktB3ne8gFZTIpALnQO/PMMxuW2RSAx44d61JAzp07N5o02qWi9V3bs8iOIOfLYrIV4wPk1IWcukLJyULJipy6kNPBZz5D9MwzDYtMctqO88EVgLwn7NZbb21YxgUgH/blQ6SjRo2i9evXN7Qn7dixIzpMzIdVY8uWLaOxfIxdoV0qWt+1PYvsCHIeAAAAPHT++URvvimXFrId54MqAHft2kW9evWK/k1z6NAhWrVqFfXu3Zu2bdsmmyO8nAuqzs7O+rK1a9fSyJEjVdqlovVd27PIjiDny2KyFeMD5NSFnLpCyclCyYqcupCzSVz4jRollxrltB3ngyoAec/fhPjKmBxTp06lxYsXy8WRoj1qru1S0fqu7RJ3gHiSy33wjNit7Svk1IWcukLJyUzOXfKByQDrA7yfurx7PzdurB0CFkzeT9txPqgC8KyzzqI1a9bIxV1wAbiEb6KYgs+p40PFWefUubZLReu7tmeRHUHOl8WkE/sAOXUhp65QcrJQsiKnLuRsEl/8IU5zYyY5bcf5YApALoD46le+Cjhp3759NG/evGhPGR8C5sOjffr0oa1bt9bX4eecNWtWfZ6Lp7yral3b2/16aWRHkPMAAADgmWuuqd0Gpgm247wXBeBNN90UHeZMTosWLWpYh4ugz372sw3LYrxXcMSIEdHVsqNHj+5yEcikSZMa7p3Hh1P5jcq6r55re7tfL43sCHK+LCZbMT5ATl3IqSuUnCyUrMipCzmbxKe5pWQyyWk7zntRALbSiRMnaPjw4XT06FHZ1BLtfr0ssiPI+bJ4d75FBuTUhZy6QsnJQsmKnLqQswl8gSt/BVzinP+YSU7bcb7yBWB3JTuCnC+LyVaMD5BTF3LqCiUnCyUrcupCzibwuf333iuXRkxy2o7zKAArSnYEOQ8AAACe4Kt/L76YyOHooe04jwKwomRHkPNlMdmK8QFy6kJOXaHkZKFkRU5dyGmBi75PfKJWBGYwyWk7zqMArCjZEeR8WUzOY/ABcupCTl2h5GShZEVOXchpgQ/7dnTIpQ1MctqO8ygAK0p2BDlfFpOtGB8gpy7k1BVKThZKVuTUhZyG+NZ2Q4YQ7d4tWxqY5LQd51EAVpTsCHIeAAAASrZ/f+27fxXYjvMoACtKdgQ5XxaTrRgfIKcu5NQVSk4WSlbk1IWchnbuJLrkErm0C5OctuM8CsCKkh1BzpfF5DwGHyCnLuTUFUpOFkpW5NSFnIa2bCG6/HK5tAuTnLbjPArAipIdQc6XxWQrxgfIqQs5dYWSk4WSFTl1IaehJ54guuoqubQLk5y24zwKwIqSHUHOAwAAQMkeeoho4UK5tCm24zwKwIqSHUHOl8VkK8YHyKkLOXWFkpOFkhU5dSGnoeXLiW6/XS7twiSn7TiPArCiZEeQ82UxOY/BB8ipCzl1hZKThZIVOXUhp6EvfalWBBYwyWk7zqMArCjZEeR8WUy2YnyAnLqQU1coOVkoWZFTF3Ia4sO/Dz8sl3ZhktN2nEcBWFGyI8h5AAAAKBlfAPLkk3JpU2zHeRSAFSU7gpwvi8lWjA+QUxdy6golJwslK3LqQk5DfAsYvhVMAZOctuM8CsCKkh1BzpfF5DwGHyCnLuTUFUpOFkpW5NSFnIYuvpjo+9+XS7swyWk7zqMArCjZEeR8WUy2YnyAnLqQU1coOVkoWZFTF3IWOHKk9i9/DRx/HVwBk5y24zwKwIqSHUHOAwAAQAl27SIaMuT9qbNTrtEU23EeBWBFyY4g58tishXjA+TUhZy6QsnJQsmKnLqQM0PnyWJvxgyiVavenzdgktN2nEcBWFGyI8j5spicx+AD5NSFnLpCyclCyYqcupAzw1e+UisADQu/mElO23EeBWBFyY4g58tishXjA+TUhZy6QsnJQsmKnLqQM8WhQ0RDh9YOAVsyyWk7zqMArCjZEeQ8AAAAtNFbbxGNGiWXqrEd51EAVpTsCHK+LCZbMT5ATl3IqSuUnCyUrMipCzlTvPQS0cSJcqkRk5y247wXBeC0adPolFNOiab58+fLZpo8eXK9naeBAwc2tB88eJBmzpxJffv2pcGDB9Pygu/VK1rftV0qWt+1PY3sCHK+LCbnMfgAOXUhp65QcrJQsiKnLuRM8cwzRP/7v3KpEZOctuO8FwVgbMGCBZkF4OrVq+Xiuo6ODho/fjzt3buXNm7cSP3796dNmzbJ1eqK1ndtl4rWd21PIzuCnC+LyVaMD5BTF3LqCiUnCyUrcupCzhSPPEJ07bVyqRGTnLbjfPAF4LFjx6hfv34NBdHcuXOjKU3R+q7tUtH6ru1ZZEeQ8wAAANBGK1YQ3XabXKrGdpwPpgDkw758CHTUqFG0fv36etuOHTuiw8J8mDS2bNkyGjt2bH0+qWh913apaH3X9iyyI8j5sphsxfgAOXUhp65QcrJQsiKnLuRMwcXf/ffLpUZMctqO80EUgLFDhw7RqlWrqHfv3rRt27ZoGf/LBVJnZ2d9vbVr19LIkSPr80lF67u2S0Xru7ZnkR1BzpfF5DwGHyCnLuTUFUpOFkpW5NSFnCn48C8fBm6CSU7bcb6HXGCLCxPeS8WOHj1KS5cupTlz5tCKFSsaihYTRQVgbOrUqbR48eLoZ9s9ZEXru7ZLReu7tkvcAeJJLvfBribuf1QG5NSFnLpCyclM9lz44C2+RUcA8H7qauv7yReA8IUgTTB5P23HeecC8KGHHqIZfFfrkxYuXBgVK/F05513irXz2RSAS5YsiX7mc+T40LDpOXJF67u2S0Xru7ZnkR1BzgMAAEAbXXpp7VYwLWI7zjsXgBMmTKgXJ0OHDo0Kv7PPPptGjBgRTTbSCsB9+/bRvHnzoj1hfAiYD3/26dOHtm7dWl+Hi6G8q2T5OWfNmmW8vmt7u18vjewIcr4sbd3acoCcupBTVyg5WShZkVMXcqbgm0C//bZcasQkp+0471wAfvCDH4wOT77zzjv1PX87d+6kPXv2RFevmrjpppsa9hzytGjRonr7mjVromKSn2/06NENF4Ewfn3+xbPukzdp0qSGZUXru7a3+/XSyI4g58tich6DD5BTF3LqCiUnCyUrcupCzgQ+fHvLLURDhhAdPixbjZjktB3ne8gFtgYMGEAvv/wyrVu3Lirc4ps079+/nwYNGiTWbr8TJ07Q8OHDo/MT26Hdr5dFdgQ5XxaTrRgfIKcu5NQVSk4WSlbk1IWcJ+3dWyv8zjuv9u+bb8o1jJnktB3nnQvAcePG0Qc+8AHq2bNnVADy3i/2zDPP1H+G9pMdQc4DAABAixw6xOfFEfH1CgYXcGiwHeedC8DHH388KgC5+ONDtM8++2y0fPr06fTYY4+JtaFdZEeQ82Ux2YrxAXLqQk5doeRkoWRFTl3dPueePUSjR8ulTTPJaTvOOxeAjC9P5osSkpcp80UbtreBAT2yI8j5spicx+AD5NSFnLpCyclCyYqcurp9Tr5QdepUubRpJjltx3mVAhD8IzuCnC+LyVaMD5BTF3LqCiUnCyUrcurq9jn5CKjBbe1MmeS0HedVCsAtW7bQzJkzoyt0Y3wj6MNNXu0C7mRHkPMAAADQIitX1i78aCPbcd65ANy+fXt0X7749i2xa665xuh2JdAasiPI+bKYbMX4ADl1IaeuUHKyULIip65un5OLPy4ClZjktB3nnQvAKVOmUK9evaKrgZMF4ObNm+miiy5KrAntJDuCnC+LyXkMPkBOXcipK5ScLJSsyKmr2+fkw7+KF8Ka5LQd53vIBbb4Xn8bNmyIfk4WgHzz4tNOO60+D+0lO4KcL4vJVowPkFMXcuoKJScLJSty6ur2OfkCkMQ3lrkyyWk7zjsXgL1796a33/tqk2QBuG3btuj2MFAO2RHkPAAAALQIXxPBt4JpI9tx3rkA5K9ou/TSS6PbwHAByFXqypUro+8FHsXfewelkB1BzpfFZCvGB8ipCzl1hZKThZIVOXV165zf/nbtJtB8M2glJjltx3nnAvDuu+/u8j2+8XTffffJ1aFNZEeQ82UxOY/BB8ipCzl1hZKThZIVOXV125zPPUfEO7+4CFRkktN2nHcuAPm7b+fOndul+Ovo6MCNoEskO4KcL4vJVowPkFMXcuoKJScLJSty6uqWOfmb0Lj4e/552eLMJKftOO9cAMZ27txJDz74YDTxt4BAuWRHkPMAAACg5J13aod9lff82bAd59UKQPCL7AhyviwmWzE+QE5dyKkrlJwslKzIqavb5dy+nejSS+VSNSY5bcf5pgrAOXPmRFPy56wJyiE7gpwvi8l5DD5ATl3IqSuUnCyUrMipq9vlXLuW6MYb5VI1Jjltx/mmCsDkt37Ic//kBOWQHUHOl8VkK8YHyKkLOXWFkpOFkhU5dXW7nDfcQPTVr8qlakxy2o7zTRWAI0eOjKbkz1kTlEN2BDkPAAAASiZOJHrhBbm0rWzH+aYKQPCf7AhyviwmWzE+QE5dyKkrlJwslKzIqatb5Tx8uHYBCP/bIiY5bcd55wLw7LPPlovAA7IjyPmymJzH4APk1IWcukLJyULJipy6ulXOzZuJpkyRS1WZ5LQd550LwMGDB9O7774rF0PJZEeQ82Ux2YrxAXLqQk5doeRkoWRFTl3dKueKFUSLF8ulqkxy2o7zzgXg7Nmz6YEHHpCLoWSyI8h5AAAAUNDRQbR+vVzadrbjvHMBOG3atOhq3wsvvJBmzZqF28B4QnYEOV8Wk60YHyCnLuTUFUpOFkpW5NTVrXKOHk30+utyqSqTnLbjvHMBKG/7Iicoh+wIcr4sJucx+AA5dSGnrlByslCyIqeubpOTCz8uAFvMJKftON9DLrAlb/siJyiH7AhyviwmWzE+QE5dyKkrlJwslKzIqavb5ORDv/PmyaXqTHLajvPOBaCG+DAyT/Pnz5fNtG7dOhozZgz169ePzj//fHr00Ucb2idPntyw13HgwIEN7dLBgwdp5syZ1Ldv3+giluXLl6u2S0Xru7ankR1BzgMAAIAjvvjj/vvl0lLYjvPOBeDq1avlorqXX35ZLsq1YMGCLgXggQMHaPr06bR582Y6dOgQrV27lvr06UM7d+6sr8MFYF4OqaOjg8aPH0979+6ljRs3Uv/+/WnTpk1q7VLR+q7taWRHkPNlMdmK8QFy6kJOXaHkZKFkRU5d3SbnpElEW7bIpepMctqO884FYN55fnltadIKwDTnnHMOPfzww/V5mwLw2LFj0Z7EZAE1d+7caNJol4rWd23PIjuCnC+LyXkMPkBOXcipK5ScLJSsyKmrW+Tcs6d2A+gDB2SLOpOctuN8D7nAVlaR9+abb2a2ZTEpAPecfMNPPfXUhmqYC0A+7MuHSEeNGkXrcy7H3rFjR5SLD6vGli1bRmPHjlVpl4rWd23PIjuCnC+LyVaMD5BTF3LqCiUnCyUrcurqFjlvvployRK5tCVMctqO800XgOeee240cXES/5ycBgwYUHgunlRUAPLesAkTJtC8jBMu+RDxqlWrqHfv3rRt2zbZHOHlnLmzs7O+jA8rxxesuLZLReu7tkvcAeJJLgcAAAAFr7xCNGwY0e7dsqU0tuN80wUgFyVFE++Zs5FXAB4/fjw6F3DKlClRIZhn6tSptDjjrtxFe9Rc26Wi9V3bs8iOIOfLYrIV4wPk1IWcukLJyULJipy6Kp2zs5NoxgyilStlS8uY5LQd55suALlQ44mLk/jneLr66qvpjjvuoP3798uH5coqAE+cOBH9YhMnTqSjR4/K5i64AFySsVuWi0c+VJx1Tp1ru1S0vmt7FtkR5HxZTM5j8AFy6kJOXaHkZKFkRU5dlc7J337GBSAXgm1iktN2nG+6AIzxOXda0gpAPvTJXzfHV8EeOXKkoY3t27cvOiTMe8qSVwlv3bq1vg4/J39LSYyLp7yral3b2/16aWRHkPNlMdmK8QFy6kJOXaHkZKFkRU5dlc25axfR+ecTvfaabGkpk5y247xzAajhpptu6nL4eNGiRVHbrpNvtmzj6d57760/fs2aNTRixIjoatnRo0d3uQhk0qRJDffO48Op/EZl3VfPtb3dr5dGdgQ5DwAAABY6O2t7/latki1esB3nnQvA119/PbpJMd+a5YwzzugylY0PHw8fPtzo0LGGdr9eFtkR5HxZTLZifICcupBTVyg5WShZkVNXJXPyOX9tPvQbM8lpO847F4CXXXZZl71zyQnKITuCnC+LyXkMPkBOXcipK5ScLJSsyKmrcjn5Xn98z7/vf1+2tIVJTttxvodcYIvPRxs2bFh0nh6fiycvCIFyyI4g58tishXjA+TUhZy6QsnJQsmKnLoql5Nv+3LJJXJp25jktB3nnQvAIUOGRDdnBr/IjiDnAQAAwNCjjxJl3IPYF7bjvHMByHv91q1bJxdDyWRHkPNlMdmK8QFy6kJOXaHkZKFkRU5dlct5111Ed98tl7aNSU7bcd65AOSbM/fs2ZPGjRsX3fpkzpw5DROUQ3YEOV8Wk/MYfICcupBTVyg5WShZkVNX5XLy3r/HHpNL28Ykp+0471wAyos+5ATlkB1BzpfFZCvGB8ipCzl1hZKThZIVOXVVJmd8/+Hx42vnAZakMCfZj/POBSB/J23eBOWQHUHOAwAAQI7nnuMLHd6fCr6Gtmy247xzAQh+kh1BzpfFZCvGB8ipCzl1hZKThZIVOXUFn5O/bYu/6ez552vzx483trdZZs4E23EeBWBFyY4g58tich6DD5BTF3LqCiUnCyUrcuoKOue+fbV7/j37rGwpTWpOwXacVykAt2zZEn0bCH8NW2zFihV0+PDhxFrQTrIjyPmymGzF+AA5dSGnrlByslCyIqeuoHNy4TdtmlxaqtScgu0471wAbt++nfr06dPloo9rrrnG6DtroTVkR5DzAAAAkGLp0tptXwJjO847F4BTpkyhXr16RbeBSRaAmzdvposuuiixJrST7AhyviwmWzE+QE5dyKkrlJwslKzIqSvonFOnenX4l6XmFGzHeecCcNCgQbRhw4bo52QBePDgQTrttNPq89BesiPI+bKYnMfgA+TUhZy6QsnJQsmKnLqCzblzZ+38v/37G5eXrEvOFLbjfA+5wFbv3r3p7bffjn5OFoDbtm2jD3zgA/V5aC/ZEeR8WUy2YnyAnLqQU1coOVkoWZFTV5A5OzuJZswg+spX3l/mCZP303acdy4AR4wYQZdeeilt2rQpKgA55MqVK08W0ENpFF9CDaWQHUHOAwAAQML999cKQC4EA2Q7zjsXgHfffXeXb/+Ip/vuu0+uDm0iO4KcL4vJVowPkFMXcuoKJScLJSty6gou5+7dRMOGEe3Y0dDuC5P303acdy4AT5w4QXPnzu1S/HV0dJwsosOsoqtAdgQ5XxaT8xh8gJy6kFNXKDlZKFmRU1dwORcvJrr55sZGj5i8n7bjvHMBGNu5cyc9+OCD0bTD0wq6O5EdQc6XxWQrxgfIqQs5dYWSk4WSFTl1BZVzzx6iM84gev112ewNk/fTdpxXKwDBL7IjyHkAAAA4adkyos9/Xi4Nju04jwKwomRHkPNlMdmK8QFy6kJOXaHkZKFkRU5doeR86cUXicaMOfnDS7LJKybvp+04jwKwomRHkPNlMTmPwQfIqQs5dYWSk4WSFTl1hZLzeT7vj6/89ZzJ+2k7zqMArCjZEeR8WUy2YnyAnLqQU1coOVkoWZFTVyg5D192GdG3viUXe8fk/bQd55sqAJ9//vn6z8ePH0+0gC9kR5DzAAAA3RoXVXz498QJ2RIk23G+qQIw+Y0fyZ+bNW3atPrtY+bPny+bo6+VmzlzJvXt25cGDx5My5cvt2qXitZ3bZeK1ndtTyM7gpwvi8lWjA+QUxdy6golJwslK3LqCiLn9dfTm3z7lwCYvJ+243xTBWDPnj3ptddei37WKABjCxYsSC0A+Z6C48ePp71799LGjRupf//+0TePmLZLReu7tktF67u2p5EdQc6XxeQ8Bh8gpy7k1BVKThZKVuTU5X3Ogwej7/x9bNUq2eIlk/fTdpxvqgA8/fTToyJw4MCBUQHI/2ZNNtIKwGPHjlG/fv0aCh6+8TRPJu1S0fqu7VLR+q7tWWRHkPNlMdmK8QFy6kJOXaHkZKFkRU5d3ufcvp1o4kT/c77HJKftON9UAThv3rwu3/yRNdlIKwD5ptL8PHwYNLZs2TIaO3asUbtUtL5ru1S0vmt7FtkR5DwAAEC3tXYt0Y03yqVBsx3nmyoAea/U6tWr6eabb46Kk5tuuilzspFWAG7bti16jeTXyq09+R83cuRIo3apaH3Xdqlofdd2iTtAPMnlPti1a5dc5CXk1IWcukLJyUz2XPjgrbfekou8hPdTyQ03EH31q5V6P23H+aYKwKRPfvKTclHT0grAoj1gRe1S0fqu7VLR+q7tWWRHkPNlMTmPwQfIqQs5dYWSk4WSFTl1eZ9z4kSiF17wP+d7THLajvPOBaCmtAKQ9zby1a9Z58AVtUtF67u2S0Xru7ZnkR1BzpcllK0t5NSFnLpCyclCyYqcurzOeeBAdAEIHTrkd84Ek5y247xKAfjUU0/RuHHjqHfv3tHEP/MyW2kFIONiJ+8q2KJ2fs5Zs2YZr+/a3u7XSyM7gpwHAADolp58kmjmTLk0eLbjvHMB+Mwzz1CvXr2iw5TJiZcVFSkxPldQPn7RokX1dj78yb9Y1n3witonTZrUsKxofdf2dr9eGtkR5HxZTLZifICcupBTVyg5WShZkVOX1zm/8AWilSujH73OmWCS03acdy4A+RxA3uv3qU99iq655ppo4p9PPfVU1fMDm3XixAkaPnw4HT16VDa1RLtfL4vsCHK+LCbnMfgAOXUhp65QcrJQsiKnLq9z8jn0O3dGP3qdM8Ekp+0471wADhgwgJ7k3anC448/HrVBOWRHkPNlMdmK8QFy6kJOXaHkZKFkRU5d3ubcsaNWAL7H25yCSU7bcd65AOS9f3v27JGLo2XcBuWQHUHOAwAAdDv33187BFxBtuO8cwE4YsQI+vjHP04PP/xwdM86nh566CG64IILojYoh+wIcr4sJlsxPkBOXcipK5ScLJSsyKnL25w8Fm7YUJ/1NqdgktN2nHcuAJcuXdrlAo544jYoh+wIcr4sJucx+AA5dSGnrlByslCyIqcuL3O+8Ubt9i/799cXeZkzhUlO23HeuQDkix7mzJnTpfjjZdwG5ZAdQc6XxWQrxgfIqQs5dYWSk4WSFTnfc+SIXNKUludsxi23EC1e3LDIy5wpTHLajvPOBWCMv7HiwQcfjCb+GcolO4KcBwAAaLBxI9GQIbWpavir1M47r/ZvRdmO82oFIPhFdgQ5XxaTrRgfIKcu5NQVSk4WStZun5OLvzPO4Jv71v49flyuYaVlOZt18821PYCCdzkzmOS0HedRAFaU7Ahyviwm5zH4ADl1IaeuUHKyULJ265xc9I0aVfuXnXUWkeO9bFuSs1l8q7phw4h275YtfuXMYZLTdpxHAVhRsiPI+bKYbMX4ADl1IaeuUHKyULJ2y5xcEPGesXjPX+zcc4kOH35/vgmqOZvV2Um0YkXt90tc+ZvkRU4DJjltx3kUgBUlO4KcBwCAbuyVV2qFEReAcs/YyJFEBw40LgsN/34zZtQm/rkbsB3nUQBWlOwIcr4sJlsxPkBOXcipK5ScLJSs3SpnZ2etMHrv+3C74MPB+/bJpVZUcjYj3qvJh3z59+PfNUdpOS2Z5LQd550LwLPPPlsuAg/IjiDny2JyHoMPkFMXcuoKJScLJWu3ysmHRbkAzCqORo8mevNNudSKSk5beXs1M5SSswkmOW3HeecCcPDgwfTuu+/KxVAy2RHkfFlMtmJ8gJy6kFNXKDlZKFm7Tc6XX67tHcs7LDpmDH+fq1xqxTmnrc7O/L2aGdqes0kmOW3HeecCcPbs2fTAAw/IxVAy2RHkPAAAdDNxkcTfh5tn3DjjPWhe4CuWuQ7J26vZDdiO884F4LRp06Jv/rjwwgtp1qxZ0TeAJCcoh+wIcr4sJlsxPkBOXcipK5ScLJSs3SInF34mRdLFFxO9+qpcasUpp41Dh96/efVrr8nWQm3L6cgkp+0471wAyq+AkxOUQ3YEOV8Wk/MYfICcupBTVyg5WShZK5+TvwGDz4/buVO2dDVhAn+9l1xqpemcttatI7rqqqa/wq5tOR2Z5LQd53vIBbZGjhyZO0E5ZEeQ82Ux2YrxAXLqQk5doeRkoWStfE4ulEyPyk2cSPTSS3KplaZz2uLij3+3JrUtpyOTnLbjvHMBCH6SHUHOAwBAN8LFn2mhdNllRN/9rlzqHz78O3x47V+wHudRAFaU7AhyviwmWzE+QE5dyKkrlJwslKyVzhl/vy8fBjYxdSrRtm1yqZWmctqKD/86aEtOBSY5bcd5lQJwy5YtNHPmTBrN9w56z4oVK+iw41fJQPNkR5DzZTE5j8EHyKkLOXWFkpOFkrWyOZ97rnZj502bZEu2yy/ngV0utWKdsxk2ezUztCWnApOctuO8cwG4fft26tOnT5eLPq655hpavnx5Yk1oJ9kR5HxZTLZifICcupBTVyg5WShZK5nz2Wdrxd/zz8uWfFdcYf8YwSpnM15/vbZX8+23ZYuVludUYpLTdpx3LgCnTJlCvXr1onHjxjUUgJs3b6aLLroosSa0k+wIch4AACrs4EGioUOJvv1t2VLsM5+pFY8+u+UWosWL5dJuzXacdy4ABw0aRBs2bIh+ThaAB092vtNOO60+D+0lO4KcL4vJVowPkFMXcuoKJScLJWvlcvJ9/PiGzs248kqijRvlUivGOZvB5zKed575OY05WppTkUlO23HeuQDs3bs3vf3eLthkAbht2zb6wAc+UJ9v1vHjx7vcW5Cn6667rr7O5MmTG9oGDhyYeIauuDjlcxb79u0bfZWdPFTt2i4Vre/ankZ2BDlfFpPzGHyAnLqQU1coOVkoWSuX8+mna4VcMz77WaL3duw0yzhnM5Ysqe0BVNDSnIpMctqO8z3kAlsjRoygSy+9lDZt2hQVX1ylrly5koYOHUqj+NwDZXxhSb9+/aLXi3EBuHr16sRa+To6Omj8+PG0d+/ekxs5G6l///4Nz+faLhWt79qeRnYEOV8Wk60YHyCnLuTUFUpOFkrWyuXkr0a7+Wa51MzcuURPPCGXWjHOaevAgdqhbcfvKo61LKcyk5y247xzAXj33Xd32TsXT/fdd59c3RkXemeeeWbDMpsC8NixY10KyLknOztPGu1S0fqu7VlkR5DzAABQYVz8rVoll5r53OeIHntMLvXD9u21G1VDF7bjvHMBeOLEiagYkcUf77Xq7OyUqzvjPWG33nprwzIuAPmwLx8i5b2O69evb2hP2rFjR5SPD6vGli1bRmPHjlVpl4rWd23PIjuCnC+LyVaMD5BTF3LqCiUnCyVr5XLOmlU7DNyMBQuIcsZRE8Y5ba1dS3TjjXJp01qWU5lJTttx3rkAjO3cuZMefPDBaOKipRV27doVXXHM/6Y5dOjQyQ2eVdF5iXwOYhpezgVVsjhde7JDxV9b59ouFa3v2i5xB4gnudwHz/ANSQOAnLqQU1coOZnJuUs+MBlgfWD8fvJdOPhCkGbwOfaPPCKXWmnZ+3nDDURf/apc2jTj97NkJu+n7TivVgBy0bdu3bpoalUByHv+JvCXVBeYOnUqLc64PLxoj5pru1S0vmt7FtkR5HxZTDqxD5BTF3LqCiUnCyVrpXIeP0501lm1f5uxcCHRww/LpVaMcjaDD/++8IJc2rSW5VRmktN2nHcuAPfv30+XX355VKQkp+nTp9M777wjV3dy1skOvWbNGrm4Cy4Al/BVQin4nDo+VJx1Tp1ru1S0vmt7FtkR5DwAAFQU7/lzuQ/vokVEX/uaXFq+l1+uXQCiXFtUhe0471wA8gvK4i+ePsM3k1TCBRBf/Sq/Xm7fvn00b968aE8ZHwLmw6P8zSRbt26trzN//nyaxedDvIeLp7yral3b2/16aWRHkPNlMdmK8QFy6kJOXaHkZKFkrVROl1vAsJtuIjLY2ZLHKKeNI0eI+Aig455JST1ni5jktB3nnQtA3jvFhyMfeeQReuGFF+jFF1+MfuZlfPWqFi6CPsv3JkrBewX5djT8evx9xPIikEmTJjXcO48Pp/IblXVfPdf2dr9eGtkR5HxZQjnfAjl1IaeuUHKyULJWKqfLLWAYn0LV7BXE7zHKaePznye6/nq51Jl6zhYxyWk7zjsXgFyQvJVyN25exvcCLBtfpTx8+HA6evSobGqJdr9eFtkR5HxZTLZifICcupBTVyg5WShZK5XT5RYwjO+0sXKlXGrFKGeRY8dq/37967W9f7wXUJlKzjYwyWk7zjsXgLxX7uGUXbJ8NXDReWrQOrIjyHkAAKgol1vAsNtvJzI40tRSXOwNGfL+1KKLS6vEdpxvqgCcM2dOfYovAPnYxz4WvThPfC8+XsZtUA7ZEeR8WUy2YnyAnLqQU1coOVkoWSuV0+UWMGzpUiLHL3Iwypnn2WeJpk+v/dyCPX8x55xtYpLTdpxvqgCUF3vkTVAO2RHkfFlMzmPwAXLqQk5doeRkoWStTM53363tMXM5Demee2qTg8KcRbgIvesuuVSdc842MclpO873kAtM8E2ITScoh+wIcr4sJlsxPkBOXcipK5ScLJSslcn5+utEY8bIpXb+3/+rFWAOCnMWmTatthewxZxztolJTttxvqkCEPwnO4KcBwCACvrOd4hcT7/i8//4PMAy7N5duwoZ9/uzZjvOowCsKNkR5HxZTLZifICcupBTVyg5WShZK5Nz3brad/m6uP9+ottuk0utFOaUOjtrr3vGGbWrmN94Q67REtY5S2KS03acVykAn376aVq6dOnJ/nJblwnKITuCnC+LyXkMPkBOXcipK5ScLJSslcm5bJn73ju+j2DGt2mZKsyZxN/wMWNGbWrz1b5WOUtkktN2nHcuALnIkxd+4CKQ8smOIOfLYrIV4wPk1IWcukLJyULJWpmcX/iC87d4RI/nbwNxUJgztnEj0bBhtb1/nZ2yteWMc5bMJKftOO9cAPKNoLnQ69WrF5166qnRv8kJyiE7gpwHAIAKmj2b6Kmn5FI7/D3A/H3ArZA8r4+Lv1GjiJ555v1l0DTbcd65ABwwYABt2LDhZOHe/sodssmOIOfLYrIV4wPk1IWcukLJyULJWpmcn/xk7ZCqC/5yh4UL5VIrXXLy1cl8bh+f48c/c/HHP5dc/HXJ6SmTnLbjvHMBOGHCBNqyZYtcDCWTHUHOl8XkPAYfIKcu5NQVSk4WStbK5Bw+nL9AXi61w6/B373roCHn22/Xij2+upf3LM6f782ev8L30xMmOW3H+R5yga3nn3+e+vbtS9OnT6frrrvu5EbDwoYJyiE7gpwvi8lWjA+QUxdy6golJwslayVyHjhQKwBdrV/vfCVxQ06+MnnOnNrPfJsXD/b8xXLfT4+Y5LQd550LQP4uYHnhBy4CKZ/sCHIeAAAq5qWXaoeAXT32GNHnPieXNo+LPy4CY/v3v/8zqLEd550LwIEDB0aFHv87aNCgLhOUQ3YEOV8Wk60YHyCnLuTUFUpOFkrWSuTcsKF2EYirxx8n6uiQS63Uc/KePt7j99ZbDe2+yH0/PWKS03acdy4ATz/9dHrhhRfkYiiZ7Ahyviwm5zH4ADl1IaeuUHKyULJWIiffvoVvA+OKC8nPflYutRLljK/y3bRJNnsj9/30iElO23HeuQCcN2/eyQLfj2P58D7ZEeR8WUy2YnyAnLqQU1coOVkoWSuRk28AzTeCdsWF25VXyqVWdvJeRI/O9cuS+356xCSn7TjvXADyxR98/79LLrnkZH+5kubMmdMwQTlkR5DzAABQMXzhxje/KZfae/ZZos98Ri61M3cu0d13y6XQQrbjvHMBKC/6kBOUQ3YEOV8Wk60YHyCnLuTUFUpOFkrWSuS8/HKizZvlUnvPPceDhlxqbuNGOnrhhURHj8oW7+S+nx4xyWk7zjsXgOeee27uBOWQHUHOl8XkPAYfIKcu5NQVSk4WStZK5Pz4x4neeEMutcdFJBeTzeCi7xOfoGdvu022eCn3/fSISU7bcd65AAQ/yY4g58tishXjA+TUhZy6QsnJQskafM69e4mGDiU6dEi22Nu2jWjqVLnUzF13RVcQZ+b0TJVy2o7zKAArSnYEOQ8AABXCX7O2ZIlc2pwXXySaNEkuLfbEE7ULP3bulC3QBrbjvHMBOHr06NwJyiE7gpwvi8lWjA+QUxdy6golJwsla7A55XfsauAbSk+cKJfm4+8f5gx8CxlKyempKuW0HeedC0B50YecoByyI8j5spicx+AD5NSFnLpCyclCyRpkTi74uOjiAlCr+GM7dhBNmCCXZuvsJJoxg+j+++uLgnw/PWaS03ac7yEX2Jo5c2bDNONkJ7jgggui4m/KlCly9aZMnjy5oajkbx1JOnjwYPTa/J3EgwcPpuXLlze0S0Xru7ZLReu7tqeRHUHOl8VkK8YHyKkLOXWFkpOFkjXInFz48aTt1VeJLr5YLs3GhR8XgJ2d9UVBvp8eM8lpO847F4BZHnroIbr22mvl4qZwAbh69Wq5uK6jo4PGjx9Pe/fupY0bN1L//v1pU86dx4vWd22XitZ3bU8jO4KcBwCAQLXisG/Sa68RXXSRXJpu926iYcNqew2hVLbjfMsKwLfeeutknxgmFzclrwA8duwY9evXr6Egmjt3bjSlKVrftV0qWt+1PYvsCHK+LCZbMT5ATl3IqSuUnCyUrKHk3PH006057JvEt5Lh+/iZWLw4dS9kKO9nlXLajvPOBeDnP/95uv7662nhwoX16eqrr6YRI0ZEe6o0cAHIh335EOioUaNo/fr19bYdJ7c6+LAwHyaNLVu2jMaOHVufTypa37VdKlrftT2L7Ahyviwm5zH4ADl1IaeuUHKyULKGknPHrFmpBZeqN9/kKzzl0pp9+2rfFLJ0KdG0abViNOXeg6G8n1XKaTvOOxeA8qKP5DTR9iqiAocOHaJVq1ZR7969aRvfp4j4dkXbotfq7Hz/3IO1a9fSyJEj6/NJReu7tktF67u2S9wB4kku98GuXbvkIi8hpy7k1BVKTmay58IHfNTKeycznhgxIvq3pbjIGzVKLiV66qnavQa58OP7/XEh+M47cq1IEO8nVat/2o7zzgXgoEGDukxDT3aQqVOntuyPFD/3Yt7tTPZ7yIrWd22XitZ3bc8iO4KcBwCAwPCev1tukUv1HThAlNzJkDznkItA8JLtOO9cAJaBC8Al793wks+R40PDpufIFa3v2i4Vre/ankV2BDlfllC2tpBTF3LqCiUnCyWr1zkTBdiOdhRg/G0iw4fXfk7eaoYv+DDk9fuZUKWctuO89wXgvn37aN68edGeMD4EzIc/+/TpQ1u3bq2vw8VQ3lWy8+fPp1l83oTh+q7t7X69NLIjyPmymJzH4APk1IWcukLJyULJ6m1Oca+/tuTk7/M966zaz03eaqYtORVUKaftOO9cAL5+skPyPerOOeeck330jC6ThjVr1kQXlfDVsPztIsmLQBgfHuVfPOs+eZMmTWpYVrS+a3u7Xy+N7AhyviwmWzE+QE5dyKkrlJwslKze5uRDvokCrC05jx+v3drF4VYzbcmpoEo5bcd55wLwsssuq1/0kTaV7cSJEzR8+PCTGzRHZVNLtPv1ssiOIOcBAMBzfOL/eee1/qIP6d13iYYMqRWfTRR/UA7bcd65AOTDkXy/v9mzZ0eHavnwZ3KCcsiOIOfLYrIV4wPk1IWcukLJyULJ6mVOvthRXPTRtpxcBDpoW05HVcppO847F4BDTm4l7NmzRy6GksmOIOfLYnIegw+QUxdy6golJwslq3c533479fCrdzkzIKcuk5y247xzAch7/datWycXQ8lkR5DzZTHZivEBcupCTl2h5GShZPUuJ4+rc+bIpf7lzICcukxy2o7zzgXg9OnTqWfPnjRu3Ljoytc5JztscoJyyI4g5wEAwGM8fmLnCliwHeedC0B50YecoByyI8j5sphsxfgAOXUhp65QcrJQsnqTky/44HP/+PAvHwYWvMlZADl1meS0HeedC0D+SrK8CcohO4KcL4vJeQw+QE5dyKkrlJwslKyl5+Rz/fiCD77qN+fq29JzGkJOXSY5bcf5HnIBVIPsCHK+LCZbMT5ATl3IqSuUnCyUrKXmTN7sueCWL6XmtICcukxy2o7zKAArSnYEOQ8AAJ7gQ75NfNsGQJLtOI8CsKJkR5DzZTHZivEBcupCTl2h5GShZC0tZ8btXrKUltMScuoyyWk7zqMArCjZEeR8WUzOY/ABcupCTl2h5GShZC0tZ8btXrKUltMScuoyyWk7zqMArCjZEeR8WUy2YnyAnLqQU1coOVkoWUvLedVVVrd7KS2nJeTUZZLTdpxHAVhRsiPIeQAAKNmhQ0TDh9f+BXBkO86jAKwo2RHkfFlMtmJ8gJy6kFNXKDlZKFlLycl7/ngPoIVScjYBOXWZ5LQd51EAVpTsCHK+LCbnMfgAOXUhp65QcrJQspaSs4lv+yglZxOQU5dJTttxHgVgRcmOIOfLYrIV4wPk1IWcukLJyULJ2vac8b3/Ur7tI0/bczYJOXWZ5LQd51EAVpTsCHIeAABKxPf94/v/ASixHedRAFaU7AhyviwmWzE+QE5dyKkrlJwslKxty8l7/rj4s7j3X1LbcjpCTl0mOW3HeRSAFSU7gpwvi8l5DD5ATl3IqSuUnCyUrC3PmSz8+N8mij/W8pxKkFOXSU7bcR4FYEXJjiDny2KyFeMD5NSFnLpCyclCydrSnPG3ffAh3yYLv1hLcypCTl0mOW3HeRSAFSU7gpwHAIA2sfy2D4Bm2I7zKAArSnYEOV8Wk60YHyCnLuTUFUpOFkrWluZs4nYvWVqaUxFy6jLJaTvOowCsKNkR5HxZTM5j8AFy6kJOXaHkZKFkbUlOPtzLh32buN1LlpbkbAHk1GWS03acRwFYUbIjyPmymGzF+AA5dSGnrlByslCyqubcvVvlgo80qjlbCDl1meS0HeeDKADXrVtHY8aMoX79+tH5559Pjz76aEP75MmT6ZRTTqlPAwcObGiXDh48SDNnzqS+ffvS4MGDafny5artUtH6ru1pZEeQ8wAA0ALPPNOSwg+giO04730BeODAAZo+fTpt3ryZDh06RGvXrqU+ffrQzp076+twAbh69erEo/J1dHTQ+PHjae/evbRx40bq378/bdq0Sa1dKlrftT2N7AhyviwmWzE+QE5dyKkrlJwslKwqOU/+faZRo2pFYIuo5GwD5NRlktN2nPe+AExzzjnn0MMPP1yftykAjx07Fu1JTBZQc+fOjSaNdqlofdf2LLIjyPmymJzH4APk1IWcukLJyULJ6pzziSdqe/5aWPwx55xtgpy6THLajvPBFYB79uyhU089taEa5gKQD/vyIdJRJ7e+1q9f//4DhB07dkSHifmwamzZsmU0duxYlXapaH3X9iyyI8j5sphsxfgAOXUhp65QcrJQsjrlfPnlWvH35JOyRZ1TzjZCTl0mOW3H+aAKQN4bNmHCBJo3b55sivAh4lWrVlHv3r1p27ZtsjnCy7mg6uzsrC/jw8ojR45UaZeK1ndtl7gDxJNcDgAAyvhv84wZRPffL1sA2sp2nA+mADx+/Hh0LuCUKVOiQjDP1KlTaXHGl2wX7VFzbZeK1ndtzyI7gpwvi8lWjA+QUxdy6golJwsla9M5ufDjArDz/Y30Vmo6Z5shpy6TnLbjfBAF4IkTJ6JfbOLEiXT06FHZ3AUXgEuWLJGLI1w88qHirHPqXNulovVd27PIjiDny2JyHoMPkFMXcuoKJScLJatVTr6nX/ztHnzoN3FRYqtZ5SwRcuoyyWk7zntfAPKhz9mzZ0dXwR45ckQ20759+6JDwrynLHmV8NatW+vrzJ8/n2bNmlWf5+Ip76pa1/Z2v14a2RHkfFlMtmJ8gJy6kFNXKDlZKFlzc8Zjz1tvvX9j5/jbPXhZG+Xm9Ahy6jLJaTvOe18A7tq1KzoEKqd77723vs6aNWtoxIgR0dWyo0eP7nIRyKRJkxrunceHU/mNyrqvnmt7u18vjewIch4AAAzwVb1Dhrw/3XIL7u8HXrId570vAF3x4ePhw4cbHTrW0O7XyyI7gpwvi8lWjA+QUxdy6golJwsla5ecyW/ziG/t8u67jeuUoEtOTyGnLpOctuN85QvA7kp2BDlfFpPzGHyAnLqQU1coOVkoWRtybtjw/rd5cCHokSDfT49VKaftOI8CsKJkR5DzZTHZivEBcupCTl2h5GShZI1y8qHdeK8fF4EeCur9DECVctqO8ygAK0p2BDkPAADvSRZ+Hu71AzBhO86jAKwo2RHkfFlMtmJ8gJy6kFNXKDmZ11n5Ct73Cr99CxYEcXGH1+9nAnLqMslpO86jAKwo2RHkfFlMzmPwAXLqQk5doeRk3mXlC/RSrur1LmcG5NRVpZy243wPuQCqQXYEOV8Wk60YHyCnLuTUFUpOVmrW+KrdQ4dq9+y76qr3C79kO5Wc0wJy6qpSTttxHgVgRcmOIOcBACqLz+HjPXvJPX1c/HERyMUgQAXZjvMoACtKdgQ5XxaTrRgfIKcu5NQVSk7Wtqzx3jy+Z198MUf8LR0G92VtW05HyKmrSjltx3kUgBUlO4KcL4vJeQw+QE5dyKkrlJys5VnT9vbFN2620PKcSpBTV5Vy2o7zPeQCqAbZEeR8WUy2YnyAnLqQU1coOVlLsubt7Uv5zngTLcnZAsipq0o5bcd5FIAVJTuCnAcACEZc1HGRp7C3D6CKbMd5FIAVJTuCnC+LyVaMD5BTF3LqCiUns84q9+A991zX27Y47u1LY52zJMipq0o5bcd5FIAVJTuCnC+LyXkMPkBOXcipK5ScLDerLOBksRdPzz9fa0/ctkVbbk6PIKeuKuW0HedRAFaU7AhyviwmWzE+QE5dyKkrlJxcsGVmLSr2YrJIbJHMnJ5BTl1Vymk7zqMArCjZEeQ8AICqZKGWdq5e2lRSsQdQRbbjPArAipIdQc6XxWQrxgfIqQs5dZWaM61IS9ub9965eplZ056nRJk5PYOcuqqU03acRwFYUbIjyPmymJzH4APk1IWcukrLuXFj10IvbW9e4ly90rJaQk5dyKnLJKftOI8CsKJkR5DzZTHZivEBcupCTl0tz5m2d46LP77nXtptV9LWf0/LsypBTl3Iqcskp+04jwKwomRHkPMA0I3lFGyph3PjKa34AwAv2I7zKAArSnYEOV8Wk60YHyCnLuTUlZkzr7CL5RV4aYdzYybPnSIzq2eQUxdy6jLJaTvOowCsKNkR5HxZTM5j8AFy6kLOJmUUXak5TQq7vAIvlvGazUrN6iHk1IWcukxy2o7zKAArSnYEOV8Wk60YHyCnLuRMUVRo2RR0JoVdrOh1lbX1PXWAnLqQU5dJTttxHgVgRcmOIOcBoEVMCizT4s6koIuZvC4AVJbtOI8CMAAHDx6kmTNnUt++fWnw4MG0fPlyuUoXsiPI+bKYbMX4ADl1hZLzpa1b5SI7poWdSXGXU9CF8n6yULIipy7k1GWS03acRwEYgI6ODho/fjzt3buXNm7cSP3796dNmzbJ1RrIjiDny2JyHoMPkFNXaTlziqgubIq3vKmosGM2uVKU9n42IZSsyKkLOXWZ5LQd51EAeu7YsWPUr1+/hoJv7ty50ZRHdgQ5XxaTrRgfIKeuUnI2UdDteugh+Sx2HAs7U6W8n00KJSty6kJOXSY5bcd5FICe27FjB51yyinRYeDYsmXLaOzYsYm1upIdQc577cQJuQRCklJYlTaZ7I2Ltal4AwBoBdtxHgWg57Zt2xYVgJ2dnfVla9eupZEjRybW6kp2BDlflpdefJFozx4iPtfqsceIVq6sfWfo/PlEU6cSffzjXQdxTOFNgsnWq7omCrpScjYhlJwslKzIqQs5dZnktB3nUQB6znYPIHeAeMpajgkTJkyYMGGq3mQDBaDn+BxAvvrX9hxAAAAAgCwoAAPAxZ7tVcAAAAAAWVAABoAP//KuXZv7AAIAAABkQQHYTcjzBDBhwoQJEyZM1ZpsoACEtrLtoGVBTl3IqSuUnCyUrMipCzl1tSInCkBoq1Z04lZATl3IqSuUnCyUrMipCzl1tSInCkAAAACAbgYFIAAAAEA3gwIQAAAAoJtBAQhNmTZtWvQNJTzN569xE1555RWaMGEC9evXj84880z6+te/btXO34By6aWXRvc8/MhHPkILFy5s+Do8U+vWraMxY8ZEr3P++efTo48+2tDOt9iZOXNm5i12XNtNtTpn0fObKnqeohxF7bHXXnsteo1PfepTsslIO3LyVzKec845NGDAAJo3bx4daeKr51qd05fPUdHfi6LHm2p1zqLnN1X0PK45Y2V/jkxy+vA5Ksrpy+fI9fESCkBwsmDBgi4fmOPHj9O5555L119/fdQhn3rqqajDvsjfA2zQzsaNG0dXXXVV1P7SSy/R0KFDaSV/b7CFAwcO0PTp02nz5s106NCh6A9Nnz59aOfOnfV1Ojo6cm+y7dpuotU5TZ7fhMnz5OUwaY9Nnjw52kBoZuBqR87HHnuMPvrRj9LTTz9Nhw8fpjVr1tCTTz5ZbzfRjpy+fI5iaX8vmOnj87Q6p8nzmzB5HpecSWV/jmJZOX35HMWycvrwOXJ9fBoUgOAk7QPDX1rds2fPhi25K664Iir4TNoZbw3Kge66666rzzeLtzQffvjh6Gf+mj0uPJOvk/yaPdd2F5o50ySf30UrcvLeYL7i7Y477mhq4EqjnfOCCy6IBitt2jl9+Bwlpf29sHm8Lc2cacr4HCXl5Sz7c5SUldOHz1FSVk7fPkcx18ejAAQnaR8Y3pOXVuDxLnSTdjZr1qyo4/IWFx8u5sPEGzZsqLc3Y8+ePXTqqadGBSjj3fq8y59fI7Zs2TIaO3asSnuztHNK8vmbJZ+nKEdRO+OtXP6j9vrrr6sNXNo5jx49GvXfO++8kwYNGkQf/vCH6eqrr6Z33323vn4ztHMyHz5HSWl/L2web0M7pySfv1nyeTRy+vA5SkrL6cvnKCktJ/Ptc8RcH89QAIKTtA8Mb4kMGzaMbrjhhqgz8u59PieBd6ObtDP+w8WHiblD83TttdfW25rBr8mHQvgck9i2bdui506ey8G71UeOHKnS3oxW5ExKe/5mpD1PUY6idsZ96a677op+1hi4WpHz1Vdfjdo/8YlPRH+EeZ7Px7n55pvr69tqRU7mw+coKe3vhc3jTbUiZ1La8zcj7Xk0cvrwOUpKy+nL5ygpLSfz7XPk+vhYD7kAwEbWB2b79u1RQceFHZ+0yltPyRtZ5rVz5z777LPp1ltvjc514D8MvBXD883gcw753IkpU6ZEzx0r2mJybbfVqpyxrOe3lfU8RTmK2vncFh4A+PmZ68DVqpw8WHH7+vXr6+0PPPAAjR49uj5vo1U5ffkcJaX9vbB5vIlW5YxlPb+trOdxzenL5ygpLacvn6OktJy+fY5cH5+EAhCcpH1g0lxyySV0zz33yMV1yfa4I/OHLcYd+aKLLqrPmzpx4kRUWE6cODE65JDEHx4uQLPOmXBtt9HKnCzv+W3kPU9RjqL2FStWRP/vcuITnW21Mifjw1XJgesrX/lKtCFjq5U5ffkcJaX9vbB5fJFW5mR5z28j73lcc/ryOUpKy8l8+BwlpeX06XPk+ngJBSA4SfvAMN464nP99u3bR7fffnt0STpf5WXSzh37Qx/6EH3pS1+KlvGtDHhvIb+WDd4VPnv27OiqqKxbC/CHI++qKdd2E63OafL8JkyeJy+HSXtSs3su2pHzxhtvjAaA5KEr2z0Crc7p0+colvX3wvTxeVqd0+T5TZg8j0tOqczPUSwrpy+fo1haTl8+R66PT4MCEJpy0003ddnCXLRoUb2dD/HyrnzeIuGLO/jS+aSidu60F154YdTOW4nc8fnEZhu7du3qkpGne++9t74O7y7nLSp+nbT7Jrm2m2h1TpPnN2HyPHk5TNqTmh242pGTBwU+/4avDjz99NOjKwLlFnmRduT05XNU9Pei6PEmWp3T5PlNmDyPS06pzM9RUU5fPkdFOX34HLk+Pg0KQAAAAIBuBgUgAAAAQDeDAhAAAACgm0EBCAAAANDNoAAEAAAA6GZQAAIAAAB0MygAAQAAALoZFIAAAAAA3QwKQIAA9ejRAxMmryYACAs+tQABwoALPkF/BAgPPrUAAcKACz5BfwQIDz61AAHCgAs+QX8ECA8+tQABwoALPkF/BAgPPrUAAcKA21qDBg2i7373u3KxioULF9KiRYvkYhWtzJ0H/REgPPjUAgTI1wH3ox/9KG3ZskUu7uKMM84wWs+Uy/OlZW5lIWVTAKZly9PK3Hl87Y8AkA2fWoAA+Trg2hYsPkjL3MpCCgUgAPgAn1qAALVywH3zzTfp05/+NH3oQx+ioUOH0j333FNv4wLjrrvuohEjRtCAAQNo5syZdPTo0ahtxowZdMopp9SnZcuW1R+zdOlSGjlyJJ122mnRsuQeu7zXW7JkSfR4bps/fz4dOXKk3paUfL68jFJe5rznyMssvfTSSzRmzJjoeSZNmkSzZ89uKABHjx4dvXafPn2i9bZt2xYtz8qWtT7j3HfccQcNHz48yjZv3jw6duxYvT3vsVnvtcnv2sr+CACtgU8tQIBaNeB2dnbSuHHj6JprrqH9+/fTyy+/TOeccw5961vfitq5QJgwYQLt3r2b9uzZExVIDzzwQP3xaXus+DH8nK+99lp9WVyw5b3e1q1bafDgwbRjxw46cOAArVy5kp588snEM79PFoB5GaWszFnPkZdZOnHiRNS2ePFiOnjwID3yyCPUq1ev1D2AXHAtX76czj777OhxLC1bLG19zv2xj32MXn31Vdq1a1f082233SYe2fWxWe+16e/aqv4IAK2DTy1AgFo14L7wwgv0wQ9+sF5QMC4U5syZE/3MBcbGjRvrbV/84hfp85//fH0+rWDhxzz++OMNy+KCLe/1XnzxRRo2bBjt3bs38ch0sgDMyyhlZc56jrzM0ubNm+nDH/5ww7qTJ09OLQBjZ555Jr3yyivRz2nZpOT6nHvdunX1tm9+85tR8ZolfmzWe236u7aqPwJA6+BTCxCghgF3yJDmJ+HRRx+NDhHyXqqePXtGE8/z3jDGBUbyHDPeu8SHC2NpBQs/hguMpLhgK3q9tWvX0sUXXxztheLXMj0EnJdRysqc9RxFmZO4AOO9cEkLFixoKAC5oOK9ar17964f7o2Lz7Rseetzbt6bF9u+fXtUwMXyHpv2Xpv+rigAAcKDTy1AgFo14PI5YXwokA/9pckrjBifIyYLFvkYFhdsRa8XO3ToUHRO3Be+8AXZFHEpAE0yJ5/DNDPjPYCnn3565h5A3vvGBRqv9+6770bLeE/chg0bop9ltqL18/YAFj02lnyvTX/XVvVHAGgdfGoBAtSqAZcH+rFjx9L1119Pb731Fr399tu0atUq+vKXvxy15xVGjC8y4PWTBYN8DEueA5j1erz36c4774zOwXvnnXdo+vTpdO211zY8T8ylADTJnHyOvMwSF358nh1fYMHnAHJBljwHkAssvjCGz73jwosvPOE9bHFRJrMVrc+5L7jgguj8Pz7nkn++9dZbCx+b9V6b/q6t6o8A0Dr41AIEqJUDLl/1OWvWrGjPFU9z586NBn6WVxgx3vvEhy35UGHyitqsApBlvR4fguRz73gP1MCBA6OiJM4huRSAJpnlc2RlTsPPk3cVMN8Whn8//j0/97nPRVdLxwVdWra89Tn37bffTueee260t6+jo6Ph6uWsx+a91ya/ayv7IwC0Bj61AAHCgAs+QX8ECA8+tQABwoALPkF/BAgPPrUAAcKACz5BfwQIDz61AAHCgAs+QX8ECA8+tQABwoALPkF/BAgPPrUAAcKACz5BfwQIDz61AAHiARcTJp8mAAgLPrUAAAAA3cz/BzPkT4U2D2fU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6" descr="data:image/png;base64,iVBORw0KGgoAAAANSUhEUgAAAoAAAAFQCAYAAAAvG8+RAABaq0lEQVR4Xu3dCbQU1bU3cN48z/M8D+vN83vrjYIQpsRICIgToESCYBQikUkw5CFELkTUiJIoqFFx+CQgkSFREwmap6KI0TBpokJEFFSQSYa7P3a11VbvW8M5fXZ3nVP3/1urFrfqVHf/b3P6nl1j9yAAAAAA6FZ6yAUAAAAAUG0oAAEAAAC6GRSAAAAAAN0MCkAAAACAbsa7AnDz5s3Uo0ePhmnVqlVyNTrjjDPq7b/2a78mm73x5S9/ueF3+fa3vy1XqZzrrruO/v7v/55+8id/sv57/97v/Z5crXJ8/79udz75Wf74xz8uV6EvfelLDevccMMNchVreb+nzJScfvRHf5R+93d/N/rb8o1vfCPxjH6Rv0Pa+3rllVc2rPN3f/d3tHfv3qhNPj6efuAHfoB+6qd+iv7kT/6EzjrrLHrwwQfFszbav38//diP/Vj02F/+5V/u8nxF06RJk+RT5srKLacf+qEfKnzcX/7lXzasEzt69Gg0nsj133rrrfo6ac/Hk8n7Jx+b9n8Hzcv77ENXQRSA//AP/0CdnZ0N66EA9NOiRYu6/P/x5GsBmMx4xRVXyGYrvv9ftzuf/CynDXY+FYBymjFjRuJZ2yP5+ln9Uf4O8n2dM2dOQ/vf/M3f0J49e+rt8vF50/z58xPP3Gjp0qXROn/1V3+VWjQVTWUWgDylFfl33HFHl/V4MikA0yb5/snHyv87yJZ837I+G3mffegqiAKQp/vuu69hPRSAfvrv//7v+u/Khfubb74pV/FK8v8m64+KKd//r9udT36W0wa7sgvAONOJEyfoiSeeoD/+4z9uaE/bi9NKydfO6o9ZvwO76qqrGtq4OHvjjTcSj85+PL8H//d//0e/+Iu/WG/78R//cXrnnXcaHh8bMmRItE5aocwFU/I1Bg4cKFexlpW7iHxcPHF+6d///d+7rMdTXgFo8/5lPRaKJd+3rM9G3mcfugqmAORd9vwBi6EA9NPv//7v13/XUaNGyWbvJP9vsv6oQHPkZzltsGtFAZinKNOKFSsa2s8+++yG9lYz6Y9Zv0NHR0fD8r/4i7+g3bt3i0dnPz524YUXNrRzYSwdPnyYfvqnfzpq37Rpk2wOogD8kR/5EXr11Vfr623cuLHLOvFkUgDG8t6/osdCtuT7lvXZADveF4D8IY1/vv322+vr5RWAV199dcNzyC3gn/u5n6u3XXLJJfXl8SGNeOJi7bbbbouKT96S+/M///P6APXuu+9GnfAP/uAPonOHuPCZNm1atDwprQBcvnw5/eu//iv9xE/8RHTuDA8yL7/8csPjYo899hidc8450fPz+TZ8jslf//Vf0+TJk1P/uKe93t13303/9E//FL3eP/7jP8qHZPrmN79JZ555ZnReVPzaPKjwe/bd7363Yd0RI0Y0vK6cbIpBjd/5a1/7Gv3nf/5ndB4i/39/8IMfpOeee67+mFNPPbVLRjnt2LEj8/nT3tO09STb343x8/bv3z/q5/x5+KVf+qXoNXmg4T1UyQ2jPHn50tqK3sMi8rOcNtjlFYDNZkp7XKwo02uvvdbQznuxY2nPm9YPYjafH5v+mPY78KHG5DL+W8W/S5q0xyfJAubZZ59taGf8N4zb/uiP/kg2RWwKQNP3tSh3Fvm4f/mXf6n//OlPf7q+3vnnn19fzn+fk49xKQCT71/RY5tl09cuv/zy+uvzZ4iL+SQ+D5L/xsTrfPKTn2xot/0bZvr/m8Xms5H2WrFWjO8x2/fEF94XgBdccEH9Zz48c+zYsWg9mwIwef4LMy0Ak6+dnGbOnJnZKSdMmJB4pa4d8qKLLuryGJ5+/dd/nV588cWGx06fPj06sViuG0+/+qu/Sk899VTDY+Tr8R+Y5DxfnGFi6tSpXV4vOXEHv//+++vraxWAGr/zpZdemvoc3E/27dsXPSbr/y85Zf1RyXpP5XqyAGzmd7v++uu7rCenb33rWw2PyZKXT7aZvIdF5Gc5bbCzKQBNM8nH2RSAu3btamhPDk7yebP6AbP9/Nj0R/k7/NZv/VbD/J/+6Z827NmS5OPj9yA+DJ4c/P/sz/4sdQNj+PDhUftll10mmyIuBWDW+5qVu4h8HI8P8e/4m7/5m9GYwqeqcDHCy3ic4cPayceYFIAm71/WY13Y9rXvfe97DZ+je+65J/FsRCtXrmx4/He+8516WzN/w0z/f7PYfDbka+UVgBrjO2vmPfGF9wUgDwiDBg2qz990003RejYFYHz1W8y0AOQP8iOPPBJ9+HkPTLLtZ3/2Z+mrX/0qvf3223TaaafVl//wD/9wdHVcTHZIPmyybNmy6HF8XiN/OOO2Pn36pGbhk5r5feDHcEc//fTT622/8zu/Q4cOHcp8Pd56ueaaa6y2QnhPa/I5xo8fHz1+27Zt9F//9V/15fwHk/+YJPHFHnG7adEX0/qd+T299957o8fKvsDzScm2rMMK8vmz3lO5XtYfH5vfLXlO2ty5c6O+xRMfduPn4HMu0w7RpcnLJ9ts3sMs8rOcNtjZFICmmeTjbArAvEPA8nmz+oHL5yf5uKz+KH+H5MT95fvf/758SIO8xycnLn45s8QF0y/8wi9E6/A5b2lcCsCs99U0t/y7Ix/HfexTn/pUfZ77VPLw+ec+97novU8+Jq8AzJrS3j/5WNn/bDXb13r37l1v4/EradiwYfW2//iP/6gvb/ZvmOn/b5Hkc2R9NuRrZf0N5kljfG/2PfFFEAUgH+L5wR/8wWieCwzeDWtTACY/vMy0AJw9e3a9bfHixQ1tvGs3Fh8Oiaenn3663iY75JQpU+ptLPmHiKd4L+Df/u3f1pede+65DY+Reyn4yrWYfL20LZYifNVg/HgeUJJXYHO++P+CJ3l4wKUA1Pqd5XscD1Y8jR49uqEt+TjTPypZ76lcL/nHp9nfLXlC+c0335y6N8ZUXj7ZZvMeZpGf5bTBzqYANM0kH2dSAPL7+uSTT+ZeBCKfN6sfuHx+ks+f1R/l75CceCPyyJEj8iEN8h6fnHgQ5Fs6STwwcvtv//Zvd7k7Q8ylAMx6X01zy7878nHcx/iwaPz/wBtRf/iHfxj9zKcWcHaNAjDt/ZOPTftM2Gi2r91111315XxaSXyUjC9YSd6+a8mSJfXHNPs3zPT/t0jyObI+G/K18gpAjfG92ffEF0EUgIzPb4iX8YeqHQXg17/+9Xqb7AS8pyDGtxNItvF5SjHZIZNt7IEHHmho53MjeAsjuaxo4iIyJl+P/1jb4ENpycenDfbJCz34XJmkZgtAzd9ZXrnJ5ynFbYMHD25oSz7O9I9K1nsq14v/+Lj8bqecckpDG2/J8x8d3krnz4HNVnRWvrQ2m/cwi/wspw12NgWgaSb5uLwCMG/iQztJ8nnT+oHr5yf52Kz+WPQ78HmRWecqMfn45P/LSy+9RB/+8Icb2tesWZN4NNUP4X3iE59oWJ7kUgCmva8sL3ce+bi4j3Gm5HKePvaxj0VtNgWgzfuX91hbLn2N+0fy3o0LFy6MlvM5cfEyLmAPHjwYLXf5G2b6/1sk+RxZnw35WnkFoOv47vKe+CKYApB3afMuVl72G7/xGw27ZW0LQO7YcVteAZg8eVeeF8Enfca4IyXb8gpAeS7A448/3tB+4403Rn9EksuKpjFjxtSfT75e2gnceeRry70u7J//+Z/r7XzT06RmC0D5ukWTze/M5+HEbbJ4ST7O9I+KfP6YXC/+4+Pyu/HW5s///M93WSee+JSCrMNwUla+tDb5O+a9h1m2b9/e8JxpA9Stt97asM4Xv/jFeluzmeTjTAtAPjTFe7WGDh3aMDjE5PPKPEz+X9t+fpKPzeqP8nfo169fdPJ/chkfforPl5bk42URwhsVyfaPfOQj9TbeU8rnK/PytPvoxVwKwLT3lRXlziIfF48pq1evbljOE18JzJotAFne+1f0WBuufY0PF8dtfPsb1rdv3/qy5N8h+VpFk83fZ1PJ58j6bMjXyisAXcd3l/fEF8EUgOy8886rL09eHVxUACavAuYrnpJteQVgsvPIDpI88T6rgzDZIeUeQP6Wk2Q775qXWxbJ3dFF5OslfwcTJluVfGVU3C73YDRbALbyd84qFFjycc38UUnKWs/ld2N8gjoXRtz/+Zyc5EnmPP3P//yPfEiqrHxFbSzvPczC594mn5MLK4nPBUquw+fHxprNlPc4+ffFZgDOe96Y6+cn+dis/pj2O/DhPi5ek8s/+tGPphaBaY+Xkucm87eIxPhqU172K7/yK3T8+PHEIxq5FIBp7yszyZ1GPi4eU/hwafKQf/J8N5cCkGW9fyaPNeXa155//vmGx3PRE+9k4WnDhg31dV3+hpn+/xZJPkfWZyPvtbTHd5f3xBdBFYBccfNWerKdJ1kAyr0K/JwxWXC1uwDkS8mT+Cq6ZHt8DmDy3A6+TD3tD3ka+XrNfNj48vX48bzVmDyvJHnuDE/yHKZmC0DWqt85q1Bgyau3+PYIaYqeP5a3XrO/Wxr+/0ieO8pXmZnIy5fXxvLewzzJw7TcN+Q5jMkTznnauXNnva3ZTHmPk39fbAbgvOdNcvn8mPTHrN+B97jyVa3JNj5VRhZqWY+PyVvh8MUEMT5/i5fxFZR5QigAWfL2OXfeeWd9uUsBmPf+FT3WlktfY//2b/9Wb4/Pg+QpWbTGmv0bZvr/W8Tks5H3Wq0Y35t9T3wRVAHI5D2WeJIFIF8VmWwfOXJktBcl7STvdheAP/MzPxOdb8Bbb9wW30yVJ770PCa/koj3nmzZsiU6wfuVV16JtsT5HlZ8PljyNjfy9Zr5sCXPA+GJ/3C8/vrr0QDDe5vi5XzvJHmPKZcCsFW/c1ahwJJfYcXn28nTBVjR88fy1mv2d+NDeRMnToyuVuN7RfK5O3yVZ/LKeP4jZCIvX14by3sP88ibE/Pnl6+Q472DfN4RX1UXt8mrEZvNlPc4+ffFZgDOe94kl8+PSX/M+x24T8WHaOOJr2Q2vRUJ9zF5DlvyZPn4nDI+fJonlAIwS7MFYNH7l/fYZrj0NcZ31Ug+Pp749lNSs3/DTP9/i5h8NvJeqxXje7PviS+CKwB58OPOnFxHFoAs6z4+vJvc9CIQjQ4iO2TWfQB5Lw5/aJN4Kyfv/kLxlDzELV+v2Q+bvDpZTnylGBeykksByFrxO2cVCizrXlB593+Tzx8rWq+Z341zyPbkxFv48j5eWfLy5bWxvPcwD+994j+KMrec+CvL5AUtzWbKe5z8+2IzAOc9r9Ts58ekPxb9DnzfNv57klyH79MZF4Hy8XkT7yGKLwTgQ4K8jM9J5ZsF52lHAZg38cZ+1uPkmJLGpgDMm5Lvn+1jk79Dnmb7Gjtw4EC0UyK5Pl9oxrcySdPM3zDT/98iJp+NvNdqxfjOmnlPfBFcAcjiwxDxlFYAcrXNBQi38WFjvis6X2DByiwA+Tn5w8h3o+cPGt/m46yzzupyP7AYXyTCezB5zyWvzxPvqu/ZsyddeeWVXU6oTXu9ZvFJ3nwIie9hxO8h/yHhu6Xz1X8vvPCCXD3iWgAy7d85q1BgfB7H2LFjo/Onkue/mP5RSTJZz/Z34w0e3lM2YMCA+mP4/4LfZz58+uijjzasnycvX14by3sPTfBVdfw4zs0bcHwOLxcpfD8y/v3Sbl3SbKa8x8m/L7J4ypP3vGma+fyY9EeT34FvncXn6SXX488jHyKUj09O8f9Lr169ov+XZKEX33CYv/GgSHctAPPev6LHysm0AGTN9LWYLKzk7Uwk279hpv+/RUw+G3mv1YrxPWb7nvjCuwIQAAD8wwUFD4DJC3UAIFwoAAEAAAC6GRSAAAAAAN0MCkAAAACAbgYFIAAAAEA3gwIQAAAAoJtBAQgAAADQzaAABAAAAOhmUAACAAAAdDMoAAEAAAC6GRSAAAAAAN0MCkAAAACAbgYFIAAAAEA3gwKwoj796U83zF9xxRXRsrKn8ePHd1nm44ScuhNy6k6h5OQplKzIqTshp+5kmtMGCsCKkh1BzpflG9/4hlzkJeTUhZy6QsnJQsmKnLqQU5dJTttxHgVgRcmOIOfL8r3vfU8u8hJy6kJOXaHkZKFkRU5dyKnLJKftOI8CsKJkR5DzAAAAUB224zwKwIqSHUHOl8VkK8YHyKkLOXWFkpOFkhU5dSGnLpOctuM8CsCKkh1BzpfF5DwGHyCnLuTUFUpOFkpW5NSFnLpMctqO8ygAK0p2BDlfFpOtGB8gpy7k1BVKThZKVuTUhZy6THLajvMoACtKdgQ5DwAAANVhO86jAKwo2RHkfFlMtmJ8gJy6kFNXKDlZKFmRUxdy6jLJaTvOowCsKNkR5HxZTM5j8AFy6kJOXaHkZKFkRU5dyKnLJKftOI8CsKJkR5DzZTHZivEBcupCTl2h5GShZEVOXcipyySn7TiPArCiZEeQ8wAAAOCx/fvlkly24zwKwIqSHUHOl8VkK8YHyKkLOXWFkpOFkhU5dSGno927ic44g+iVV6JZk5y24zwKwIqSHUHOl8XkPAYfIKcu5NQVSk4WSlbk1IWcjpYsIbriCqIZM4g6O41y2o7zKAArSnYEOV8Wk60YHyCnLuTUFUpOFkpW5NSFnA4OHCAaOpTojTdqBeADDxjltB3nUQBWlOwIch4AAAA8xMXehAm1n3ftIho7lujIkYZV0tiO814UgNOmTaNTTjklmubPn9/Qdvz48Xpbcrruuuvq60yePLmhbeDAgYln6OrgwYM0c+ZM6tu3Lw0ePJiWL1+u2i4Vre/ankZ2BDlfFpOtGB8gpy7k1BVKThZKVuTUhZwO+HDvtde+P3+y+DPJaTvOe1EAxhYsWNClAJQOHz5M/fr1o02bNtWXcQG4evXqxFr5Ojo6aPz48bR3717auHEj9e/fv+H5XNulovVd29PIjiDny2JyHoMPkFMXcuoKJScLJSty6kJOB7fcQiR29JjktB3ne8gFZTIpALnQO/PMMxuW2RSAx44d61JAzp07N5o02qWi9V3bs8iOIOfLYrIV4wPk1IWcukLJyULJipy6kNPBZz5D9MwzDYtMctqO88EVgLwn7NZbb21YxgUgH/blQ6SjRo2i9evXN7Qn7dixIzpMzIdVY8uWLaOxfIxdoV0qWt+1PYvsCHIeAAAAPHT++URvvimXFrId54MqAHft2kW9evWK/k1z6NAhWrVqFfXu3Zu2bdsmmyO8nAuqzs7O+rK1a9fSyJEjVdqlovVd27PIjiDny2KyFeMD5NSFnLpCyclCyYqcupCzSVz4jRollxrltB3ngyoAec/fhPjKmBxTp06lxYsXy8WRoj1qru1S0fqu7RJ3gHiSy33wjNit7Svk1IWcukLJyUzOXfKByQDrA7yfurx7PzdurB0CFkzeT9txPqgC8KyzzqI1a9bIxV1wAbiEb6KYgs+p40PFWefUubZLReu7tmeRHUHOl8WkE/sAOXUhp65QcrJQsiKnLuRsEl/8IU5zYyY5bcf5YApALoD46le+Cjhp3759NG/evGhPGR8C5sOjffr0oa1bt9bX4eecNWtWfZ6Lp7yral3b2/16aWRHkPMAAADgmWuuqd0Gpgm247wXBeBNN90UHeZMTosWLWpYh4ugz372sw3LYrxXcMSIEdHVsqNHj+5yEcikSZMa7p3Hh1P5jcq6r55re7tfL43sCHK+LCZbMT5ATl3IqSuUnCyUrMipCzmbxKe5pWQyyWk7zntRALbSiRMnaPjw4XT06FHZ1BLtfr0ssiPI+bJ4d75FBuTUhZy6QsnJQsmKnLqQswl8gSt/BVzinP+YSU7bcb7yBWB3JTuCnC+LyVaMD5BTF3LqCiUnCyUrcupCzibwuf333iuXRkxy2o7zKAArSnYEOQ8AAACe4Kt/L76YyOHooe04jwKwomRHkPNlMdmK8QFy6kJOXaHkZKFkRU5dyGmBi75PfKJWBGYwyWk7zqMArCjZEeR8WUzOY/ABcupCTl2h5GShZEVOXchpgQ/7dnTIpQ1MctqO8ygAK0p2BDlfFpOtGB8gpy7k1BVKThZKVuTUhZyG+NZ2Q4YQ7d4tWxqY5LQd51EAVpTsCHIeAAAASrZ/f+27fxXYjvMoACtKdgQ5XxaTrRgfIKcu5NQVSk4WSlbk1IWchnbuJLrkErm0C5OctuM8CsCKkh1BzpfF5DwGHyCnLuTUFUpOFkpW5NSFnIa2bCG6/HK5tAuTnLbjPArAipIdQc6XxWQrxgfIqQs5dYWSk4WSFTl1IaehJ54guuoqubQLk5y24zwKwIqSHUHOAwAAQMkeeoho4UK5tCm24zwKwIqSHUHOl8VkK8YHyKkLOXWFkpOFkhU5dSGnoeXLiW6/XS7twiSn7TiPArCiZEeQ82UxOY/BB8ipCzl1hZKThZIVOXUhp6EvfalWBBYwyWk7zqMArCjZEeR8WUy2YnyAnLqQU1coOVkoWZFTF3Ia4sO/Dz8sl3ZhktN2nEcBWFGyI8h5AAAAKBlfAPLkk3JpU2zHeRSAFSU7gpwvi8lWjA+QUxdy6golJwslK3LqQk5DfAsYvhVMAZOctuM8CsCKkh1BzpfF5DwGHyCnLuTUFUpOFkpW5NSFnIYuvpjo+9+XS7swyWk7zqMArCjZEeR8WUy2YnyAnLqQU1coOVkoWZFTF3IWOHKk9i9/DRx/HVwBk5y24zwKwIqSHUHOAwAAQAl27SIaMuT9qbNTrtEU23EeBWBFyY4g58tishXjA+TUhZy6QsnJQsmKnLqQM0PnyWJvxgyiVavenzdgktN2nEcBWFGyI8j5spicx+AD5NSFnLpCyclCyYqcupAzw1e+UisADQu/mElO23EeBWBFyY4g58tishXjA+TUhZy6QsnJQsmKnLqQM8WhQ0RDh9YOAVsyyWk7zqMArCjZEeQ8AAAAtNFbbxGNGiWXqrEd51EAVpTsCHK+LCZbMT5ATl3IqSuUnCyUrMipCzlTvPQS0cSJcqkRk5y247wXBeC0adPolFNOiab58+fLZpo8eXK9naeBAwc2tB88eJBmzpxJffv2pcGDB9Pygu/VK1rftV0qWt+1PY3sCHK+LCbnMfgAOXUhp65QcrJQsiKnLuRM8cwzRP/7v3KpEZOctuO8FwVgbMGCBZkF4OrVq+Xiuo6ODho/fjzt3buXNm7cSP3796dNmzbJ1eqK1ndtl4rWd21PIzuCnC+LyVaMD5BTF3LqCiUnCyUrcupCzhSPPEJ07bVyqRGTnLbjfPAF4LFjx6hfv34NBdHcuXOjKU3R+q7tUtH6ru1ZZEeQ8wAAANBGK1YQ3XabXKrGdpwPpgDkw758CHTUqFG0fv36etuOHTuiw8J8mDS2bNkyGjt2bH0+qWh913apaH3X9iyyI8j5sphsxfgAOXUhp65QcrJQsiKnLuRMwcXf/ffLpUZMctqO80EUgLFDhw7RqlWrqHfv3rRt27ZoGf/LBVJnZ2d9vbVr19LIkSPr80lF67u2S0Xru7ZnkR1BzpfF5DwGHyCnLuTUFUpOFkpW5NSFnCn48C8fBm6CSU7bcb6HXGCLCxPeS8WOHj1KS5cupTlz5tCKFSsaihYTRQVgbOrUqbR48eLoZ9s9ZEXru7ZLReu7tkvcAeJJLvfBribuf1QG5NSFnLpCyclM9lz44C2+RUcA8H7qauv7yReA8IUgTTB5P23HeecC8KGHHqIZfFfrkxYuXBgVK/F05513irXz2RSAS5YsiX7mc+T40LDpOXJF67u2S0Xru7ZnkR1BzgMAAEAbXXpp7VYwLWI7zjsXgBMmTKgXJ0OHDo0Kv7PPPptGjBgRTTbSCsB9+/bRvHnzoj1hfAiYD3/26dOHtm7dWl+Hi6G8q2T5OWfNmmW8vmt7u18vjewIcr4sbd3acoCcupBTVyg5WShZkVMXcqbgm0C//bZcasQkp+0471wAfvCDH4wOT77zzjv1PX87d+6kPXv2RFevmrjpppsa9hzytGjRonr7mjVromKSn2/06NENF4Ewfn3+xbPukzdp0qSGZUXru7a3+/XSyI4g58tich6DD5BTF3LqCiUnCyUrcupCzgQ+fHvLLURDhhAdPixbjZjktB3ne8gFtgYMGEAvv/wyrVu3Lirc4ps079+/nwYNGiTWbr8TJ07Q8OHDo/MT26Hdr5dFdgQ5XxaTrRgfIKcu5NQVSk4WSlbk1IWcJ+3dWyv8zjuv9u+bb8o1jJnktB3nnQvAcePG0Qc+8AHq2bNnVADy3i/2zDPP1H+G9pMdQc4DAABAixw6xOfFEfH1CgYXcGiwHeedC8DHH388KgC5+ONDtM8++2y0fPr06fTYY4+JtaFdZEeQ82Ux2YrxAXLqQk5doeRkoWRFTl3dPueePUSjR8ulTTPJaTvOOxeAjC9P5osSkpcp80UbtreBAT2yI8j5spicx+AD5NSFnLpCyclCyYqcurp9Tr5QdepUubRpJjltx3mVAhD8IzuCnC+LyVaMD5BTF3LqCiUnCyUrcurq9jn5CKjBbe1MmeS0HedVCsAtW7bQzJkzoyt0Y3wj6MNNXu0C7mRHkPMAAADQIitX1i78aCPbcd65ANy+fXt0X7749i2xa665xuh2JdAasiPI+bKYbMX4ADl1IaeuUHKyULIip65un5OLPy4ClZjktB3nnQvAKVOmUK9evaKrgZMF4ObNm+miiy5KrAntJDuCnC+LyXkMPkBOXcipK5ScLJSsyKmr2+fkw7+KF8Ka5LQd53vIBbb4Xn8bNmyIfk4WgHzz4tNOO60+D+0lO4KcL4vJVowPkFMXcuoKJScLJSty6ur2OfkCkMQ3lrkyyWk7zjsXgL1796a33/tqk2QBuG3btuj2MFAO2RHkPAAAALQIXxPBt4JpI9tx3rkA5K9ou/TSS6PbwHAByFXqypUro+8FHsXfewelkB1BzpfFZCvGB8ipCzl1hZKThZIVOXV165zf/nbtJtB8M2glJjltx3nnAvDuu+/u8j2+8XTffffJ1aFNZEeQ82UxOY/BB8ipCzl1hZKThZIVOXV125zPPUfEO7+4CFRkktN2nHcuAPm7b+fOndul+Ovo6MCNoEskO4KcL4vJVowPkFMXcuoKJScLJSty6uqWOfmb0Lj4e/552eLMJKftOO9cAMZ27txJDz74YDTxt4BAuWRHkPMAAACg5J13aod9lff82bAd59UKQPCL7AhyviwmWzE+QE5dyKkrlJwslKzIqavb5dy+nejSS+VSNSY5bcf5pgrAOXPmRFPy56wJyiE7gpwvi8l5DD5ATl3IqSuUnCyUrMipq9vlXLuW6MYb5VI1Jjltx/mmCsDkt37Ic//kBOWQHUHOl8VkK8YHyKkLOXWFkpOFkhU5dXW7nDfcQPTVr8qlakxy2o7zTRWAI0eOjKbkz1kTlEN2BDkPAAAASiZOJHrhBbm0rWzH+aYKQPCf7AhyviwmWzE+QE5dyKkrlJwslKzIqatb5Tx8uHYBCP/bIiY5bcd55wLw7LPPlovAA7IjyPmymJzH4APk1IWcukLJyULJipy6ulXOzZuJpkyRS1WZ5LQd550LwMGDB9O7774rF0PJZEeQ82Ux2YrxAXLqQk5doeRkoWRFTl3dKueKFUSLF8ulqkxy2o7zzgXg7Nmz6YEHHpCLoWSyI8h5AAAAUNDRQbR+vVzadrbjvHMBOG3atOhq3wsvvJBmzZqF28B4QnYEOV8Wk60YHyCnLuTUFUpOFkpW5NTVrXKOHk30+utyqSqTnLbjvHMBKG/7Iicoh+wIcr4sJucx+AA5dSGnrlByslCyIqeubpOTCz8uAFvMJKftON9DLrAlb/siJyiH7AhyviwmWzE+QE5dyKkrlJwslKzIqavb5ORDv/PmyaXqTHLajvPOBaCG+DAyT/Pnz5fNtG7dOhozZgz169ePzj//fHr00Ucb2idPntyw13HgwIEN7dLBgwdp5syZ1Ldv3+giluXLl6u2S0Xru7ankR1BzgMAAIAjvvjj/vvl0lLYjvPOBeDq1avlorqXX35ZLsq1YMGCLgXggQMHaPr06bR582Y6dOgQrV27lvr06UM7d+6sr8MFYF4OqaOjg8aPH0979+6ljRs3Uv/+/WnTpk1q7VLR+q7taWRHkPNlMdmK8QFy6kJOXaHkZKFkRU5d3SbnpElEW7bIpepMctqO884FYN55fnltadIKwDTnnHMOPfzww/V5mwLw2LFj0Z7EZAE1d+7caNJol4rWd23PIjuCnC+LyXkMPkBOXcipK5ScLJSsyKmrW+Tcs6d2A+gDB2SLOpOctuN8D7nAVlaR9+abb2a2ZTEpAPecfMNPPfXUhmqYC0A+7MuHSEeNGkXrcy7H3rFjR5SLD6vGli1bRmPHjlVpl4rWd23PIjuCnC+LyVaMD5BTF3LqCiUnCyUrcurqFjlvvployRK5tCVMctqO800XgOeee240cXES/5ycBgwYUHgunlRUAPLesAkTJtC8jBMu+RDxqlWrqHfv3rRt2zbZHOHlnLmzs7O+jA8rxxesuLZLReu7tkvcAeJJLgcAAAAFr7xCNGwY0e7dsqU0tuN80wUgFyVFE++Zs5FXAB4/fjw6F3DKlClRIZhn6tSptDjjrtxFe9Rc26Wi9V3bs8iOIOfLYrIV4wPk1IWcukLJyULJipy6Kp2zs5NoxgyilStlS8uY5LQd55suALlQ44mLk/jneLr66qvpjjvuoP3798uH5coqAE+cOBH9YhMnTqSjR4/K5i64AFySsVuWi0c+VJx1Tp1ru1S0vmt7FtkR5HxZTM5j8AFy6kJOXaHkZKFkRU5dlc7J337GBSAXgm1iktN2nG+6AIzxOXda0gpAPvTJXzfHV8EeOXKkoY3t27cvOiTMe8qSVwlv3bq1vg4/J39LSYyLp7yral3b2/16aWRHkPNlMdmK8QFy6kJOXaHkZKFkRU5dlc25axfR+ecTvfaabGkpk5y247xzAajhpptu6nL4eNGiRVHbrpNvtmzj6d57760/fs2aNTRixIjoatnRo0d3uQhk0qRJDffO48Op/EZl3VfPtb3dr5dGdgQ5DwAAABY6O2t7/latki1esB3nnQvA119/PbpJMd+a5YwzzugylY0PHw8fPtzo0LGGdr9eFtkR5HxZTLZifICcupBTVyg5WShZkVNXJXPyOX9tPvQbM8lpO847F4CXXXZZl71zyQnKITuCnC+LyXkMPkBOXcipK5ScLJSsyKmrcjn5Xn98z7/vf1+2tIVJTttxvodcYIvPRxs2bFh0nh6fiycvCIFyyI4g58tishXjA+TUhZy6QsnJQsmKnLoql5Nv+3LJJXJp25jktB3nnQvAIUOGRDdnBr/IjiDnAQAAwNCjjxJl3IPYF7bjvHMByHv91q1bJxdDyWRHkPNlMdmK8QFy6kJOXaHkZKFkRU5dlct5111Ed98tl7aNSU7bcd65AOSbM/fs2ZPGjRsX3fpkzpw5DROUQ3YEOV8Wk/MYfICcupBTVyg5WShZkVNX5XLy3r/HHpNL28Ykp+0471wAyos+5ATlkB1BzpfFZCvGB8ipCzl1hZKThZIVOXVVJmd8/+Hx42vnAZakMCfZj/POBSB/J23eBOWQHUHOAwAAQI7nnuMLHd6fCr6Gtmy247xzAQh+kh1BzpfFZCvGB8ipCzl1hZKThZIVOXUFn5O/bYu/6ez552vzx483trdZZs4E23EeBWBFyY4g58tich6DD5BTF3LqCiUnCyUrcuoKOue+fbV7/j37rGwpTWpOwXacVykAt2zZEn0bCH8NW2zFihV0+PDhxFrQTrIjyPmymGzF+AA5dSGnrlByslCyIqeuoHNy4TdtmlxaqtScgu0471wAbt++nfr06dPloo9rrrnG6DtroTVkR5DzAAAAkGLp0tptXwJjO847F4BTpkyhXr16RbeBSRaAmzdvposuuiixJrST7AhyviwmWzE+QE5dyKkrlJwslKzIqSvonFOnenX4l6XmFGzHeecCcNCgQbRhw4bo52QBePDgQTrttNPq89BesiPI+bKYnMfgA+TUhZy6QsnJQsmKnLqCzblzZ+38v/37G5eXrEvOFLbjfA+5wFbv3r3p7bffjn5OFoDbtm2jD3zgA/V5aC/ZEeR8WUy2YnyAnLqQU1coOVkoWZFTV5A5OzuJZswg+spX3l/mCZP303acdy4AR4wYQZdeeilt2rQpKgA55MqVK08W0ENpFF9CDaWQHUHOAwAAQML999cKQC4EA2Q7zjsXgHfffXeXb/+Ip/vuu0+uDm0iO4KcL4vJVowPkFMXcuoKJScLJSty6gou5+7dRMOGEe3Y0dDuC5P303acdy4AT5w4QXPnzu1S/HV0dJwsosOsoqtAdgQ5XxaT8xh8gJy6kFNXKDlZKFmRU1dwORcvJrr55sZGj5i8n7bjvHMBGNu5cyc9+OCD0bTD0wq6O5EdQc6XxWQrxgfIqQs5dYWSk4WSFTl1BZVzzx6iM84gev112ewNk/fTdpxXKwDBL7IjyHkAAAA4adkyos9/Xi4Nju04jwKwomRHkPNlMdmK8QFy6kJOXaHkZKFkRU5doeR86cUXicaMOfnDS7LJKybvp+04jwKwomRHkPNlMTmPwQfIqQs5dYWSk4WSFTl1hZLzeT7vj6/89ZzJ+2k7zqMArCjZEeR8WUy2YnyAnLqQU1coOVkoWZFTVyg5D192GdG3viUXe8fk/bQd55sqAJ9//vn6z8ePH0+0gC9kR5DzAAAA3RoXVXz498QJ2RIk23G+qQIw+Y0fyZ+bNW3atPrtY+bPny+bo6+VmzlzJvXt25cGDx5My5cvt2qXitZ3bZeK1ndtTyM7gpwvi8lWjA+QUxdy6golJwslK3LqCiLn9dfTm3z7lwCYvJ+243xTBWDPnj3ptddei37WKABjCxYsSC0A+Z6C48ePp71799LGjRupf//+0TePmLZLReu7tktF67u2p5EdQc6XxeQ8Bh8gpy7k1BVKThZKVuTU5X3Ogwej7/x9bNUq2eIlk/fTdpxvqgA8/fTToyJw4MCBUQHI/2ZNNtIKwGPHjlG/fv0aCh6+8TRPJu1S0fqu7VLR+q7tWWRHkPNlMdmK8QFy6kJOXaHkZKFkRU5d3ufcvp1o4kT/c77HJKftON9UAThv3rwu3/yRNdlIKwD5ptL8PHwYNLZs2TIaO3asUbtUtL5ru1S0vmt7FtkR5DwAAEC3tXYt0Y03yqVBsx3nmyoAea/U6tWr6eabb46Kk5tuuilzspFWAG7bti16jeTXyq09+R83cuRIo3apaH3Xdqlofdd2iTtAPMnlPti1a5dc5CXk1IWcukLJyUz2XPjgrbfekou8hPdTyQ03EH31q5V6P23H+aYKwKRPfvKTclHT0grAoj1gRe1S0fqu7VLR+q7tWWRHkPNlMTmPwQfIqQs5dYWSk4WSFTl1eZ9z4kSiF17wP+d7THLajvPOBaCmtAKQ9zby1a9Z58AVtUtF67u2S0Xru7ZnkR1BzpcllK0t5NSFnLpCyclCyYqcurzOeeBAdAEIHTrkd84Ek5y247xKAfjUU0/RuHHjqHfv3tHEP/MyW2kFIONiJ+8q2KJ2fs5Zs2YZr+/a3u7XSyM7gpwHAADolp58kmjmTLk0eLbjvHMB+Mwzz1CvXr2iw5TJiZcVFSkxPldQPn7RokX1dj78yb9Y1n3witonTZrUsKxofdf2dr9eGtkR5HxZTLZifICcupBTVyg5WShZkVOX1zm/8AWilSujH73OmWCS03acdy4A+RxA3uv3qU99iq655ppo4p9PPfVU1fMDm3XixAkaPnw4HT16VDa1RLtfL4vsCHK+LCbnMfgAOXUhp65QcrJQsiKnLq9z8jn0O3dGP3qdM8Ekp+0471wADhgwgJ7k3anC448/HrVBOWRHkPNlMdmK8QFy6kJOXaHkZKFkRU5d3ubcsaNWAL7H25yCSU7bcd65AOS9f3v27JGLo2XcBuWQHUHOAwAAdDv33187BFxBtuO8cwE4YsQI+vjHP04PP/xwdM86nh566CG64IILojYoh+wIcr4sJlsxPkBOXcipK5ScLJSsyKnL25w8Fm7YUJ/1NqdgktN2nHcuAJcuXdrlAo544jYoh+wIcr4sJucx+AA5dSGnrlByslCyIqcuL3O+8Ubt9i/799cXeZkzhUlO23HeuQDkix7mzJnTpfjjZdwG5ZAdQc6XxWQrxgfIqQs5dYWSk4WSFTnfc+SIXNKUludsxi23EC1e3LDIy5wpTHLajvPOBWCMv7HiwQcfjCb+GcolO4KcBwAAaLBxI9GQIbWpavir1M47r/ZvRdmO82oFIPhFdgQ5XxaTrRgfIKcu5NQVSk4WStZun5OLvzPO4Jv71v49flyuYaVlOZt18821PYCCdzkzmOS0HedRAFaU7Ahyviwm5zH4ADl1IaeuUHKyULJ265xc9I0aVfuXnXUWkeO9bFuSs1l8q7phw4h275YtfuXMYZLTdpxHAVhRsiPI+bKYbMX4ADl1IaeuUHKyULJ2y5xcEPGesXjPX+zcc4kOH35/vgmqOZvV2Um0YkXt90tc+ZvkRU4DJjltx3kUgBUlO4KcBwCAbuyVV2qFEReAcs/YyJFEBw40LgsN/34zZtQm/rkbsB3nUQBWlOwIcr4sJlsxPkBOXcipK5ScLJSs3SpnZ2etMHrv+3C74MPB+/bJpVZUcjYj3qvJh3z59+PfNUdpOS2Z5LQd550LwLPPPlsuAg/IjiDny2JyHoMPkFMXcuoKJScLJWu3ysmHRbkAzCqORo8mevNNudSKSk5beXs1M5SSswkmOW3HeecCcPDgwfTuu+/KxVAy2RHkfFlMtmJ8gJy6kFNXKDlZKFm7Tc6XX67tHcs7LDpmDH+fq1xqxTmnrc7O/L2aGdqes0kmOW3HeecCcPbs2fTAAw/IxVAy2RHkPAAAdDNxkcTfh5tn3DjjPWhe4CuWuQ7J26vZDdiO884F4LRp06Jv/rjwwgtp1qxZ0TeAJCcoh+wIcr4sJlsxPkBOXcipK5ScLJSs3SInF34mRdLFFxO9+qpcasUpp41Dh96/efVrr8nWQm3L6cgkp+0471wAyq+AkxOUQ3YEOV8Wk/MYfICcupBTVyg5WShZK5+TvwGDz4/buVO2dDVhAn+9l1xqpemcttatI7rqqqa/wq5tOR2Z5LQd53vIBbZGjhyZO0E5ZEeQ82Ux2YrxAXLqQk5doeRkoWStfE4ulEyPyk2cSPTSS3KplaZz2uLij3+3JrUtpyOTnLbjvHMBCH6SHUHOAwBAN8LFn2mhdNllRN/9rlzqHz78O3x47V+wHudRAFaU7AhyviwmWzE+QE5dyKkrlJwslKyVzhl/vy8fBjYxdSrRtm1yqZWmctqKD/86aEtOBSY5bcd5lQJwy5YtNHPmTBrN9w56z4oVK+iw41fJQPNkR5DzZTE5j8EHyKkLOXWFkpOFkrWyOZ97rnZj502bZEu2yy/ngV0utWKdsxk2ezUztCWnApOctuO8cwG4fft26tOnT5eLPq655hpavnx5Yk1oJ9kR5HxZTLZifICcupBTVyg5WShZK5nz2Wdrxd/zz8uWfFdcYf8YwSpnM15/vbZX8+23ZYuVludUYpLTdpx3LgCnTJlCvXr1onHjxjUUgJs3b6aLLroosSa0k+wIch4AACrs4EGioUOJvv1t2VLsM5+pFY8+u+UWosWL5dJuzXacdy4ABw0aRBs2bIh+ThaAB092vtNOO60+D+0lO4KcL4vJVowPkFMXcuoKJScLJWvlcvJ9/PiGzs248kqijRvlUivGOZvB5zKed575OY05WppTkUlO23HeuQDs3bs3vf3eLthkAbht2zb6wAc+UJ9v1vHjx7vcW5Cn6667rr7O5MmTG9oGDhyYeIauuDjlcxb79u0bfZWdPFTt2i4Vre/ankZ2BDlfFpPzGHyAnLqQU1coOVkoWSuX8+mna4VcMz77WaL3duw0yzhnM5Ysqe0BVNDSnIpMctqO8z3kAlsjRoygSy+9lDZt2hQVX1ylrly5koYOHUqj+NwDZXxhSb9+/aLXi3EBuHr16sRa+To6Omj8+PG0d+/ekxs5G6l///4Nz+faLhWt79qeRnYEOV8Wk60YHyCnLuTUFUpOFkrWyuXkr0a7+Wa51MzcuURPPCGXWjHOaevAgdqhbcfvKo61LKcyk5y247xzAXj33Xd32TsXT/fdd59c3RkXemeeeWbDMpsC8NixY10KyLknOztPGu1S0fqu7VlkR5DzAABQYVz8rVoll5r53OeIHntMLvXD9u21G1VDF7bjvHMBeOLEiagYkcUf77Xq7OyUqzvjPWG33nprwzIuAPmwLx8i5b2O69evb2hP2rFjR5SPD6vGli1bRmPHjlVpl4rWd23PIjuCnC+LyVaMD5BTF3LqCiUnCyVr5XLOmlU7DNyMBQuIcsZRE8Y5ba1dS3TjjXJp01qWU5lJTttx3rkAjO3cuZMefPDBaOKipRV27doVXXHM/6Y5dOjQyQ2eVdF5iXwOYhpezgVVsjhde7JDxV9b59ouFa3v2i5xB4gnudwHz/ANSQOAnLqQU1coOZnJuUs+MBlgfWD8fvJdOPhCkGbwOfaPPCKXWmnZ+3nDDURf/apc2jTj97NkJu+n7TivVgBy0bdu3bpoalUByHv+JvCXVBeYOnUqLc64PLxoj5pru1S0vmt7FtkR5HxZTDqxD5BTF3LqCiUnCyVrpXIeP0501lm1f5uxcCHRww/LpVaMcjaDD/++8IJc2rSW5VRmktN2nHcuAPfv30+XX355VKQkp+nTp9M777wjV3dy1skOvWbNGrm4Cy4Al/BVQin4nDo+VJx1Tp1ru1S0vmt7FtkR5DwAAFQU7/lzuQ/vokVEX/uaXFq+l1+uXQCiXFtUhe0471wA8gvK4i+ePsM3k1TCBRBf/Sq/Xm7fvn00b968aE8ZHwLmw6P8zSRbt26trzN//nyaxedDvIeLp7yral3b2/16aWRHkPNlMdmK8QFy6kJOXaHkZKFkrVROl1vAsJtuIjLY2ZLHKKeNI0eI+Aig455JST1ni5jktB3nnQtA3jvFhyMfeeQReuGFF+jFF1+MfuZlfPWqFi6CPsv3JkrBewX5djT8evx9xPIikEmTJjXcO48Pp/IblXVfPdf2dr9eGtkR5HxZQjnfAjl1IaeuUHKyULJWKqfLLWAYn0LV7BXE7zHKaePznye6/nq51Jl6zhYxyWk7zjsXgFyQvJVyN25exvcCLBtfpTx8+HA6evSobGqJdr9eFtkR5HxZTLZifICcupBTVyg5WShZK5XT5RYwjO+0sXKlXGrFKGeRY8dq/37967W9f7wXUJlKzjYwyWk7zjsXgLxX7uGUXbJ8NXDReWrQOrIjyHkAAKgol1vAsNtvJzI40tRSXOwNGfL+1KKLS6vEdpxvqgCcM2dOfYovAPnYxz4WvThPfC8+XsZtUA7ZEeR8WUy2YnyAnLqQU1coOVkoWSuV0+UWMGzpUiLHL3Iwypnn2WeJpk+v/dyCPX8x55xtYpLTdpxvqgCUF3vkTVAO2RHkfFlMzmPwAXLqQk5doeRkoWStTM53363tMXM5Demee2qTg8KcRbgIvesuuVSdc842MclpO873kAtM8E2ITScoh+wIcr4sJlsxPkBOXcipK5ScLJSslcn5+utEY8bIpXb+3/+rFWAOCnMWmTatthewxZxztolJTttxvqkCEPwnO4KcBwCACvrOd4hcT7/i8//4PMAy7N5duwoZ9/uzZjvOowCsKNkR5HxZTLZifICcupBTVyg5WShZK5Nz3brad/m6uP9+ottuk0utFOaUOjtrr3vGGbWrmN94Q67REtY5S2KS03acVykAn376aVq6dOnJ/nJblwnKITuCnC+LyXkMPkBOXcipK5ScLJSslcm5bJn73ju+j2DGt2mZKsyZxN/wMWNGbWrz1b5WOUtkktN2nHcuALnIkxd+4CKQ8smOIOfLYrIV4wPk1IWcukLJyULJWpmcX/iC87d4RI/nbwNxUJgztnEj0bBhtb1/nZ2yteWMc5bMJKftOO9cAPKNoLnQ69WrF5166qnRv8kJyiE7gpwHAIAKmj2b6Kmn5FI7/D3A/H3ArZA8r4+Lv1GjiJ555v1l0DTbcd65ABwwYABt2LDhZOHe/sodssmOIOfLYrIV4wPk1IWcukLJyULJWpmcn/xk7ZCqC/5yh4UL5VIrXXLy1cl8bh+f48c/c/HHP5dc/HXJ6SmTnLbjvHMBOGHCBNqyZYtcDCWTHUHOl8XkPAYfIKcu5NQVSk4WStbK5Bw+nL9AXi61w6/B373roCHn22/Xij2+upf3LM6f782ev8L30xMmOW3H+R5yga3nn3+e+vbtS9OnT6frrrvu5EbDwoYJyiE7gpwvi8lWjA+QUxdy6golJwslayVyHjhQKwBdrV/vfCVxQ06+MnnOnNrPfJsXD/b8xXLfT4+Y5LQd550LQP4uYHnhBy4CKZ/sCHIeAAAq5qWXaoeAXT32GNHnPieXNo+LPy4CY/v3v/8zqLEd550LwIEDB0aFHv87aNCgLhOUQ3YEOV8Wk60YHyCnLuTUFUpOFkrWSuTcsKF2EYirxx8n6uiQS63Uc/KePt7j99ZbDe2+yH0/PWKS03acdy4ATz/9dHrhhRfkYiiZ7Ahyviwm5zH4ADl1IaeuUHKyULJWIiffvoVvA+OKC8nPflYutRLljK/y3bRJNnsj9/30iElO23HeuQCcN2/eyQLfj2P58D7ZEeR8WUy2YnyAnLqQU1coOVkoWSuRk28AzTeCdsWF25VXyqVWdvJeRI/O9cuS+356xCSn7TjvXADyxR98/79LLrnkZH+5kubMmdMwQTlkR5DzAABQMXzhxje/KZfae/ZZos98Ri61M3cu0d13y6XQQrbjvHMBKC/6kBOUQ3YEOV8Wk60YHyCnLuTUFUpOFkrWSuS8/HKizZvlUnvPPceDhlxqbuNGOnrhhURHj8oW7+S+nx4xyWk7zjsXgOeee27uBOWQHUHOl8XkPAYfIKcu5NQVSk4WStZK5Pz4x4neeEMutcdFJBeTzeCi7xOfoGdvu022eCn3/fSISU7bcd65AAQ/yY4g58tishXjA+TUhZy6QsnJQskafM69e4mGDiU6dEi22Nu2jWjqVLnUzF13RVcQZ+b0TJVy2o7zKAArSnYEOQ8AABXCX7O2ZIlc2pwXXySaNEkuLfbEE7ULP3bulC3QBrbjvHMBOHr06NwJyiE7gpwvi8lWjA+QUxdy6golJwsla7A55XfsauAbSk+cKJfm4+8f5gx8CxlKyempKuW0HeedC0B50YecoByyI8j5spicx+AD5NSFnLpCyclCyRpkTi74uOjiAlCr+GM7dhBNmCCXZuvsJJoxg+j+++uLgnw/PWaS03ac7yEX2Jo5c2bDNONkJ7jgggui4m/KlCly9aZMnjy5oajkbx1JOnjwYPTa/J3EgwcPpuXLlze0S0Xru7ZLReu7tqeRHUHOl8VkK8YHyKkLOXWFkpOFkjXInFz48aTt1VeJLr5YLs3GhR8XgJ2d9UVBvp8eM8lpO847F4BZHnroIbr22mvl4qZwAbh69Wq5uK6jo4PGjx9Pe/fupY0bN1L//v1pU86dx4vWd22XitZ3bU8jO4KcBwCAQLXisG/Sa68RXXSRXJpu926iYcNqew2hVLbjfMsKwLfeeutknxgmFzclrwA8duwY9evXr6Egmjt3bjSlKVrftV0qWt+1PYvsCHK+LCZbMT5ATl3IqSuUnCyUrKHk3PH006057JvEt5Lh+/iZWLw4dS9kKO9nlXLajvPOBeDnP/95uv7662nhwoX16eqrr6YRI0ZEe6o0cAHIh335EOioUaNo/fr19bYdJ7c6+LAwHyaNLVu2jMaOHVufTypa37VdKlrftT2L7Ahyviwm5zH4ADl1IaeuUHKyULKGknPHrFmpBZeqN9/kKzzl0pp9+2rfFLJ0KdG0abViNOXeg6G8n1XKaTvOOxeA8qKP5DTR9iqiAocOHaJVq1ZR7969aRvfp4j4dkXbotfq7Hz/3IO1a9fSyJEj6/NJReu7tktF67u2S9wB4kku98GuXbvkIi8hpy7k1BVKTmay58IHfNTKeycznhgxIvq3pbjIGzVKLiV66qnavQa58OP7/XEh+M47cq1IEO8nVat/2o7zzgXgoEGDukxDT3aQqVOntuyPFD/3Yt7tTPZ7yIrWd22XitZ3bc8iO4KcBwCAwPCev1tukUv1HThAlNzJkDznkItA8JLtOO9cAJaBC8Al793wks+R40PDpufIFa3v2i4Vre/ankV2BDlfllC2tpBTF3LqCiUnCyWr1zkTBdiOdhRg/G0iw4fXfk7eaoYv+DDk9fuZUKWctuO89wXgvn37aN68edGeMD4EzIc/+/TpQ1u3bq2vw8VQ3lWy8+fPp1l83oTh+q7t7X69NLIjyPmymJzH4APk1IWcukLJyULJ6m1Oca+/tuTk7/M966zaz03eaqYtORVUKaftOO9cAL5+skPyPerOOeeck330jC6ThjVr1kQXlfDVsPztIsmLQBgfHuVfPOs+eZMmTWpYVrS+a3u7Xy+N7AhyviwmWzE+QE5dyKkrlJwslKze5uRDvokCrC05jx+v3drF4VYzbcmpoEo5bcd55wLwsssuq1/0kTaV7cSJEzR8+PCTGzRHZVNLtPv1ssiOIOcBAMBzfOL/eee1/qIP6d13iYYMqRWfTRR/UA7bcd65AOTDkXy/v9mzZ0eHavnwZ3KCcsiOIOfLYrIV4wPk1IWcukLJyULJ6mVOvthRXPTRtpxcBDpoW05HVcppO847F4BDTm4l7NmzRy6GksmOIOfLYnIegw+QUxdy6golJwslq3c533479fCrdzkzIKcuk5y247xzAch7/datWycXQ8lkR5DzZTHZivEBcupCTl2h5GShZPUuJ4+rc+bIpf7lzICcukxy2o7zzgXg9OnTqWfPnjRu3Ljoytc5JztscoJyyI4g5wEAwGM8fmLnCliwHeedC0B50YecoByyI8j5sphsxfgAOXUhp65QcrJQsnqTky/44HP/+PAvHwYWvMlZADl1meS0HeedC0D+SrK8CcohO4KcL4vJeQw+QE5dyKkrlJwslKyl5+Rz/fiCD77qN+fq29JzGkJOXSY5bcf5HnIBVIPsCHK+LCZbMT5ATl3IqSuUnCyUrKXmTN7sueCWL6XmtICcukxy2o7zKAArSnYEOQ8AAJ7gQ75NfNsGQJLtOI8CsKJkR5DzZTHZivEBcupCTl2h5GShZC0tZ8btXrKUltMScuoyyWk7zqMArCjZEeR8WUzOY/ABcupCTl2h5GShZC0tZ8btXrKUltMScuoyyWk7zqMArCjZEeR8WUy2YnyAnLqQU1coOVkoWUvLedVVVrd7KS2nJeTUZZLTdpxHAVhRsiPIeQAAKNmhQ0TDh9f+BXBkO86jAKwo2RHkfFlMtmJ8gJy6kFNXKDlZKFlLycl7/ngPoIVScjYBOXWZ5LQd51EAVpTsCHK+LCbnMfgAOXUhp65QcrJQspaSs4lv+yglZxOQU5dJTttxHgVgRcmOIOfLYrIV4wPk1IWcukLJyULJ2vac8b3/Ur7tI0/bczYJOXWZ5LQd51EAVpTsCHIeAABKxPf94/v/ASixHedRAFaU7AhyviwmWzE+QE5dyKkrlJwslKxty8l7/rj4s7j3X1LbcjpCTl0mOW3HeRSAFSU7gpwvi8l5DD5ATl3IqSuUnCyUrC3PmSz8+N8mij/W8pxKkFOXSU7bcR4FYEXJjiDny2KyFeMD5NSFnLpCyclCydrSnPG3ffAh3yYLv1hLcypCTl0mOW3HeRSAFSU7gpwHAIA2sfy2D4Bm2I7zKAArSnYEOV8Wk60YHyCnLuTUFUpOFkrWluZs4nYvWVqaUxFy6jLJaTvOowCsKNkR5HxZTM5j8AFy6kJOXaHkZKFkbUlOPtzLh32buN1LlpbkbAHk1GWS03acRwFYUbIjyPmymGzF+AA5dSGnrlByslCyqubcvVvlgo80qjlbCDl1meS0HeeDKADXrVtHY8aMoX79+tH5559Pjz76aEP75MmT6ZRTTqlPAwcObGiXDh48SDNnzqS+ffvS4MGDafny5artUtH6ru1pZEeQ8wAA0ALPPNOSwg+giO04730BeODAAZo+fTpt3ryZDh06RGvXrqU+ffrQzp076+twAbh69erEo/J1dHTQ+PHjae/evbRx40bq378/bdq0Sa1dKlrftT2N7AhyviwmWzE+QE5dyKkrlJwslKwqOU/+faZRo2pFYIuo5GwD5NRlktN2nPe+AExzzjnn0MMPP1yftykAjx07Fu1JTBZQc+fOjSaNdqlofdf2LLIjyPmymJzH4APk1IWcukLJyULJ6pzziSdqe/5aWPwx55xtgpy6THLajvPBFYB79uyhU089taEa5gKQD/vyIdJRJ7e+1q9f//4DhB07dkSHifmwamzZsmU0duxYlXapaH3X9iyyI8j5sphsxfgAOXUhp65QcrJQsjrlfPnlWvH35JOyRZ1TzjZCTl0mOW3H+aAKQN4bNmHCBJo3b55sivAh4lWrVlHv3r1p27ZtsjnCy7mg6uzsrC/jw8ojR45UaZeK1ndtl7gDxJNcDgAAyvhv84wZRPffL1sA2sp2nA+mADx+/Hh0LuCUKVOiQjDP1KlTaXHGl2wX7VFzbZeK1ndtzyI7gpwvi8lWjA+QUxdy6golJwsla9M5ufDjArDz/Y30Vmo6Z5shpy6TnLbjfBAF4IkTJ6JfbOLEiXT06FHZ3AUXgEuWLJGLI1w88qHirHPqXNulovVd27PIjiDny2JyHoMPkFMXcuoKJScLJatVTr6nX/ztHnzoN3FRYqtZ5SwRcuoyyWk7zntfAPKhz9mzZ0dXwR45ckQ20759+6JDwrynLHmV8NatW+vrzJ8/n2bNmlWf5+Ip76pa1/Z2v14a2RHkfFlMtmJ8gJy6kFNXKDlZKFlzc8Zjz1tvvX9j5/jbPXhZG+Xm9Ahy6jLJaTvOe18A7tq1KzoEKqd77723vs6aNWtoxIgR0dWyo0eP7nIRyKRJkxrunceHU/mNyrqvnmt7u18vjewIch4AAAzwVb1Dhrw/3XIL7u8HXrId570vAF3x4ePhw4cbHTrW0O7XyyI7gpwvi8lWjA+QUxdy6golJwsla5ecyW/ziG/t8u67jeuUoEtOTyGnLpOctuN85QvA7kp2BDlfFpPzGHyAnLqQU1coOVkoWRtybtjw/rd5cCHokSDfT49VKaftOI8CsKJkR5DzZTHZivEBcupCTl2h5GShZI1y8qHdeK8fF4EeCur9DECVctqO8ygAK0p2BDkPAADvSRZ+Hu71AzBhO86jAKwo2RHkfFlMtmJ8gJy6kFNXKDmZ11n5Ct73Cr99CxYEcXGH1+9nAnLqMslpO86jAKwo2RHkfFlMzmPwAXLqQk5doeRk3mXlC/RSrur1LmcG5NRVpZy243wPuQCqQXYEOV8Wk60YHyCnLuTUFUpOVmrW+KrdQ4dq9+y76qr3C79kO5Wc0wJy6qpSTttxHgVgRcmOIOcBACqLz+HjPXvJPX1c/HERyMUgQAXZjvMoACtKdgQ5XxaTrRgfIKcu5NQVSk7Wtqzx3jy+Z198MUf8LR0G92VtW05HyKmrSjltx3kUgBUlO4KcL4vJeQw+QE5dyKkrlJys5VnT9vbFN2620PKcSpBTV5Vy2o7zPeQCqAbZEeR8WUy2YnyAnLqQU1coOVlLsubt7Uv5zngTLcnZAsipq0o5bcd5FIAVJTuCnAcACEZc1HGRp7C3D6CKbMd5FIAVJTuCnC+LyVaMD5BTF3LqCiUns84q9+A991zX27Y47u1LY52zJMipq0o5bcd5FIAVJTuCnC+LyXkMPkBOXcipK5ScLDerLOBksRdPzz9fa0/ctkVbbk6PIKeuKuW0HedRAFaU7AhyviwmWzE+QE5dyKkrlJxcsGVmLSr2YrJIbJHMnJ5BTl1Vymk7zqMArCjZEeQ8AICqZKGWdq5e2lRSsQdQRbbjPArAipIdQc6XxWQrxgfIqQs5dZWaM61IS9ub9965eplZ056nRJk5PYOcuqqU03acRwFYUbIjyPmymJzH4APk1IWcukrLuXFj10IvbW9e4ly90rJaQk5dyKnLJKftOI8CsKJkR5DzZTHZivEBcupCTl0tz5m2d46LP77nXtptV9LWf0/LsypBTl3Iqcskp+04jwKwomRHkPMA0I3lFGyph3PjKa34AwAv2I7zKAArSnYEOV8Wk60YHyCnLuTUlZkzr7CL5RV4aYdzYybPnSIzq2eQUxdy6jLJaTvOowCsKNkR5HxZTM5j8AFy6kLOJmUUXak5TQq7vAIvlvGazUrN6iHk1IWcukxy2o7zKAArSnYEOV8Wk60YHyCnLuRMUVRo2RR0JoVdrOh1lbX1PXWAnLqQU5dJTttxHgVgRcmOIOcBoEVMCizT4s6koIuZvC4AVJbtOI8CMAAHDx6kmTNnUt++fWnw4MG0fPlyuUoXsiPI+bKYbMX4ADl1hZLzpa1b5SI7poWdSXGXU9CF8n6yULIipy7k1GWS03acRwEYgI6ODho/fjzt3buXNm7cSP3796dNmzbJ1RrIjiDny2JyHoMPkFNXaTlziqgubIq3vKmosGM2uVKU9n42IZSsyKkLOXWZ5LQd51EAeu7YsWPUr1+/hoJv7ty50ZRHdgQ5XxaTrRgfIKeuUnI2UdDteugh+Sx2HAs7U6W8n00KJSty6kJOXSY5bcd5FICe27FjB51yyinRYeDYsmXLaOzYsYm1upIdQc577cQJuQRCklJYlTaZ7I2Ltal4AwBoBdtxHgWg57Zt2xYVgJ2dnfVla9eupZEjRybW6kp2BDlflpdefJFozx4iPtfqsceIVq6sfWfo/PlEU6cSffzjXQdxTOFNgsnWq7omCrpScjYhlJwslKzIqQs5dZnktB3nUQB6znYPIHeAeMpajgkTJkyYMGGq3mQDBaDn+BxAvvrX9hxAAAAAgCwoAAPAxZ7tVcAAAAAAWVAABoAP//KuXZv7AAIAAABkQQHYTcjzBDBhwoQJEyZM1ZpsoACEtrLtoGVBTl3IqSuUnCyUrMipCzl1tSInCkBoq1Z04lZATl3IqSuUnCyUrMipCzl1tSInCkAAAACAbgYFIAAAAEA3gwIQAAAAoJtBAQhNmTZtWvQNJTzN569xE1555RWaMGEC9evXj84880z6+te/btXO34By6aWXRvc8/MhHPkILFy5s+Do8U+vWraMxY8ZEr3P++efTo48+2tDOt9iZOXNm5i12XNtNtTpn0fObKnqeohxF7bHXXnsteo1PfepTsslIO3LyVzKec845NGDAAJo3bx4daeKr51qd05fPUdHfi6LHm2p1zqLnN1X0PK45Y2V/jkxy+vA5Ksrpy+fI9fESCkBwsmDBgi4fmOPHj9O5555L119/fdQhn3rqqajDvsjfA2zQzsaNG0dXXXVV1P7SSy/R0KFDaSV/b7CFAwcO0PTp02nz5s106NCh6A9Nnz59aOfOnfV1Ojo6cm+y7dpuotU5TZ7fhMnz5OUwaY9Nnjw52kBoZuBqR87HHnuMPvrRj9LTTz9Nhw8fpjVr1tCTTz5ZbzfRjpy+fI5iaX8vmOnj87Q6p8nzmzB5HpecSWV/jmJZOX35HMWycvrwOXJ9fBoUgOAk7QPDX1rds2fPhi25K664Iir4TNoZbw3Kge66666rzzeLtzQffvjh6Gf+mj0uPJOvk/yaPdd2F5o50ySf30UrcvLeYL7i7Y477mhq4EqjnfOCCy6IBitt2jl9+Bwlpf29sHm8Lc2cacr4HCXl5Sz7c5SUldOHz1FSVk7fPkcx18ejAAQnaR8Y3pOXVuDxLnSTdjZr1qyo4/IWFx8u5sPEGzZsqLc3Y8+ePXTqqadGBSjj3fq8y59fI7Zs2TIaO3asSnuztHNK8vmbJZ+nKEdRO+OtXP6j9vrrr6sNXNo5jx49GvXfO++8kwYNGkQf/vCH6eqrr6Z33323vn4ztHMyHz5HSWl/L2web0M7pySfv1nyeTRy+vA5SkrL6cvnKCktJ/Ptc8RcH89QAIKTtA8Mb4kMGzaMbrjhhqgz8u59PieBd6ObtDP+w8WHiblD83TttdfW25rBr8mHQvgck9i2bdui506ey8G71UeOHKnS3oxW5ExKe/5mpD1PUY6idsZ96a677op+1hi4WpHz1Vdfjdo/8YlPRH+EeZ7Px7n55pvr69tqRU7mw+coKe3vhc3jTbUiZ1La8zcj7Xk0cvrwOUpKy+nL5ygpLSfz7XPk+vhYD7kAwEbWB2b79u1RQceFHZ+0yltPyRtZ5rVz5z777LPp1ltvjc514D8MvBXD883gcw753IkpU6ZEzx0r2mJybbfVqpyxrOe3lfU8RTmK2vncFh4A+PmZ68DVqpw8WHH7+vXr6+0PPPAAjR49uj5vo1U5ffkcJaX9vbB5vIlW5YxlPb+trOdxzenL5ygpLacvn6OktJy+fY5cH5+EAhCcpH1g0lxyySV0zz33yMV1yfa4I/OHLcYd+aKLLqrPmzpx4kRUWE6cODE65JDEHx4uQLPOmXBtt9HKnCzv+W3kPU9RjqL2FStWRP/vcuITnW21Mifjw1XJgesrX/lKtCFjq5U5ffkcJaX9vbB5fJFW5mR5z28j73lcc/ryOUpKy8l8+BwlpeX06XPk+ngJBSA4SfvAMN464nP99u3bR7fffnt0STpf5WXSzh37Qx/6EH3pS1+KlvGtDHhvIb+WDd4VPnv27OiqqKxbC/CHI++qKdd2E63OafL8JkyeJy+HSXtSs3su2pHzxhtvjAaA5KEr2z0Crc7p0+colvX3wvTxeVqd0+T5TZg8j0tOqczPUSwrpy+fo1haTl8+R66PT4MCEJpy0003ddnCXLRoUb2dD/HyrnzeIuGLO/jS+aSidu60F154YdTOW4nc8fnEZhu7du3qkpGne++9t74O7y7nLSp+nbT7Jrm2m2h1TpPnN2HyPHk5TNqTmh242pGTBwU+/4avDjz99NOjKwLlFnmRduT05XNU9Pei6PEmWp3T5PlNmDyPS06pzM9RUU5fPkdFOX34HLk+Pg0KQAAAAIBuBgUgAAAAQDeDAhAAAACgm0EBCAAAANDNoAAEAAAA6GZQAAIAAAB0MygAAQAAALoZFIAAAAAA3QwKQIAA9ejRAxMmryYACAs+tQABwoALPkF/BAgPPrUAAcKACz5BfwQIDz61AAHCgAs+QX8ECA8+tQABwoALPkF/BAgPPrUAAcKA21qDBg2i7373u3KxioULF9KiRYvkYhWtzJ0H/REgPPjUAgTI1wH3ox/9KG3ZskUu7uKMM84wWs+Uy/OlZW5lIWVTAKZly9PK3Hl87Y8AkA2fWoAA+Trg2hYsPkjL3MpCCgUgAPgAn1qAALVywH3zzTfp05/+NH3oQx+ioUOH0j333FNv4wLjrrvuohEjRtCAAQNo5syZdPTo0ahtxowZdMopp9SnZcuW1R+zdOlSGjlyJJ122mnRsuQeu7zXW7JkSfR4bps/fz4dOXKk3paUfL68jFJe5rznyMssvfTSSzRmzJjoeSZNmkSzZ89uKABHjx4dvXafPn2i9bZt2xYtz8qWtT7j3HfccQcNHz48yjZv3jw6duxYvT3vsVnvtcnv2sr+CACtgU8tQIBaNeB2dnbSuHHj6JprrqH9+/fTyy+/TOeccw5961vfitq5QJgwYQLt3r2b9uzZExVIDzzwQP3xaXus+DH8nK+99lp9WVyw5b3e1q1bafDgwbRjxw46cOAArVy5kp588snEM79PFoB5GaWszFnPkZdZOnHiRNS2ePFiOnjwID3yyCPUq1ev1D2AXHAtX76czj777OhxLC1bLG19zv2xj32MXn31Vdq1a1f082233SYe2fWxWe+16e/aqv4IAK2DTy1AgFo14L7wwgv0wQ9+sF5QMC4U5syZE/3MBcbGjRvrbV/84hfp85//fH0+rWDhxzz++OMNy+KCLe/1XnzxRRo2bBjt3bs38ch0sgDMyyhlZc56jrzM0ubNm+nDH/5ww7qTJ09OLQBjZ555Jr3yyivRz2nZpOT6nHvdunX1tm9+85tR8ZolfmzWe236u7aqPwJA6+BTCxCghgF3yJDmJ+HRRx+NDhHyXqqePXtGE8/z3jDGBUbyHDPeu8SHC2NpBQs/hguMpLhgK3q9tWvX0sUXXxztheLXMj0EnJdRysqc9RxFmZO4AOO9cEkLFixoKAC5oOK9ar17964f7o2Lz7Rseetzbt6bF9u+fXtUwMXyHpv2Xpv+rigAAcKDTy1AgFo14PI5YXwokA/9pckrjBifIyYLFvkYFhdsRa8XO3ToUHRO3Be+8AXZFHEpAE0yJ5/DNDPjPYCnn3565h5A3vvGBRqv9+6770bLeE/chg0bop9ltqL18/YAFj02lnyvTX/XVvVHAGgdfGoBAtSqAZcH+rFjx9L1119Pb731Fr399tu0atUq+vKXvxy15xVGjC8y4PWTBYN8DEueA5j1erz36c4774zOwXvnnXdo+vTpdO211zY8T8ylADTJnHyOvMwSF358nh1fYMHnAHJBljwHkAssvjCGz73jwosvPOE9bHFRJrMVrc+5L7jgguj8Pz7nkn++9dZbCx+b9V6b/q6t6o8A0Dr41AIEqJUDLl/1OWvWrGjPFU9z586NBn6WVxgx3vvEhy35UGHyitqsApBlvR4fguRz73gP1MCBA6OiJM4huRSAJpnlc2RlTsPPk3cVMN8Whn8//j0/97nPRVdLxwVdWra89Tn37bffTueee260t6+jo6Ph6uWsx+a91ya/ayv7IwC0Bj61AAHCgAs+QX8ECA8+tQABwoALPkF/BAgPPrUAAcKACz5BfwQIDz61AAHCgAs+QX8ECA8+tQABwoALPkF/BAgPPrUAAcKACz5BfwQIDz61AAHiARcTJp8mAAgLPrUAAAAA3cz/BzPkT4U2D2fU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48523" y="209273"/>
            <a:ext cx="7543800" cy="603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GB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693E32-13DC-A649-B6C6-06604190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Evolution des bases de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protéiques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82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 dirty="0">
                <a:latin typeface="Calibri" panose="020F0502020204030204" pitchFamily="34" charset="0"/>
              </a:rPr>
              <a:t>Hétérogénéité de la qualité en fonction de leur origine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2895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fr-FR" altLang="fr-FR" sz="2000" dirty="0">
                <a:latin typeface="Calibri" panose="020F0502020204030204" pitchFamily="34" charset="0"/>
              </a:rPr>
              <a:t>La séquence des protéines est prédite!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altLang="fr-FR" sz="2000" dirty="0">
                <a:latin typeface="Calibri" panose="020F0502020204030204" pitchFamily="34" charset="0"/>
              </a:rPr>
              <a:t>La </a:t>
            </a:r>
            <a:r>
              <a:rPr lang="fr-FR" altLang="fr-FR" sz="2000" b="1" u="sng" dirty="0">
                <a:latin typeface="Calibri" panose="020F0502020204030204" pitchFamily="34" charset="0"/>
              </a:rPr>
              <a:t>qualité</a:t>
            </a:r>
            <a:r>
              <a:rPr lang="fr-FR" altLang="fr-FR" sz="2000" dirty="0">
                <a:latin typeface="Calibri" panose="020F0502020204030204" pitchFamily="34" charset="0"/>
              </a:rPr>
              <a:t> des séquences de protéines dépend de la source et est dont </a:t>
            </a:r>
            <a:r>
              <a:rPr lang="fr-FR" altLang="fr-FR" sz="2000" b="1" u="sng" dirty="0">
                <a:latin typeface="Calibri" panose="020F0502020204030204" pitchFamily="34" charset="0"/>
              </a:rPr>
              <a:t>très hétérogène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28650" y="2838140"/>
            <a:ext cx="541853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dirty="0" err="1">
                <a:latin typeface="Calibri" panose="020F0502020204030204" pitchFamily="34" charset="0"/>
              </a:rPr>
              <a:t>cDNA</a:t>
            </a:r>
            <a:r>
              <a:rPr lang="fr-FR" altLang="fr-FR" dirty="0">
                <a:latin typeface="Calibri" panose="020F0502020204030204" pitchFamily="34" charset="0"/>
              </a:rPr>
              <a:t> clonés et séquencés individuellement =&gt; protéine</a:t>
            </a:r>
          </a:p>
          <a:p>
            <a:r>
              <a:rPr lang="fr-FR" altLang="fr-FR" sz="1400" i="1" dirty="0">
                <a:latin typeface="Calibri" panose="020F0502020204030204" pitchFamily="34" charset="0"/>
              </a:rPr>
              <a:t>(</a:t>
            </a:r>
            <a:r>
              <a:rPr lang="fr-FR" altLang="fr-FR" sz="1200" i="1" dirty="0">
                <a:latin typeface="Calibri" panose="020F0502020204030204" pitchFamily="34" charset="0"/>
              </a:rPr>
              <a:t>complets, séquençage multiple, vérification</a:t>
            </a:r>
            <a:r>
              <a:rPr lang="fr-FR" altLang="fr-FR" sz="1400" i="1" dirty="0">
                <a:latin typeface="Calibri" panose="020F0502020204030204" pitchFamily="34" charset="0"/>
              </a:rPr>
              <a:t>)</a:t>
            </a:r>
          </a:p>
          <a:p>
            <a:endParaRPr lang="fr-FR" altLang="fr-FR" dirty="0">
              <a:latin typeface="Calibri" panose="020F0502020204030204" pitchFamily="34" charset="0"/>
            </a:endParaRPr>
          </a:p>
          <a:p>
            <a:r>
              <a:rPr lang="fr-FR" altLang="fr-FR" dirty="0">
                <a:latin typeface="Calibri" panose="020F0502020204030204" pitchFamily="34" charset="0"/>
              </a:rPr>
              <a:t>HTC (High-</a:t>
            </a:r>
            <a:r>
              <a:rPr lang="fr-FR" altLang="fr-FR" dirty="0" err="1">
                <a:latin typeface="Calibri" panose="020F0502020204030204" pitchFamily="34" charset="0"/>
              </a:rPr>
              <a:t>Throughput</a:t>
            </a:r>
            <a:r>
              <a:rPr lang="fr-FR" altLang="fr-FR" dirty="0">
                <a:latin typeface="Calibri" panose="020F0502020204030204" pitchFamily="34" charset="0"/>
              </a:rPr>
              <a:t> </a:t>
            </a:r>
            <a:r>
              <a:rPr lang="fr-FR" altLang="fr-FR" dirty="0" err="1">
                <a:latin typeface="Calibri" panose="020F0502020204030204" pitchFamily="34" charset="0"/>
              </a:rPr>
              <a:t>cDNA</a:t>
            </a:r>
            <a:r>
              <a:rPr lang="fr-FR" altLang="fr-FR" dirty="0">
                <a:latin typeface="Calibri" panose="020F0502020204030204" pitchFamily="34" charset="0"/>
              </a:rPr>
              <a:t>) =&gt; protéine</a:t>
            </a:r>
          </a:p>
          <a:p>
            <a:r>
              <a:rPr lang="fr-FR" altLang="fr-FR" sz="1400" i="1" dirty="0">
                <a:latin typeface="Calibri" panose="020F0502020204030204" pitchFamily="34" charset="0"/>
              </a:rPr>
              <a:t>(</a:t>
            </a:r>
            <a:r>
              <a:rPr lang="fr-FR" altLang="fr-FR" sz="1200" i="1" dirty="0">
                <a:latin typeface="Calibri" panose="020F0502020204030204" pitchFamily="34" charset="0"/>
              </a:rPr>
              <a:t>full-</a:t>
            </a:r>
            <a:r>
              <a:rPr lang="fr-FR" altLang="fr-FR" sz="1200" i="1" dirty="0" err="1">
                <a:latin typeface="Calibri" panose="020F0502020204030204" pitchFamily="34" charset="0"/>
              </a:rPr>
              <a:t>length</a:t>
            </a:r>
            <a:r>
              <a:rPr lang="fr-FR" altLang="fr-FR" sz="1200" i="1" dirty="0">
                <a:latin typeface="Calibri" panose="020F0502020204030204" pitchFamily="34" charset="0"/>
              </a:rPr>
              <a:t> mais séquence brute, </a:t>
            </a:r>
            <a:r>
              <a:rPr lang="fr-FR" altLang="fr-FR" sz="1200" i="1" dirty="0">
                <a:solidFill>
                  <a:schemeClr val="accent2"/>
                </a:solidFill>
                <a:latin typeface="Calibri" panose="020F0502020204030204" pitchFamily="34" charset="0"/>
              </a:rPr>
              <a:t>indels, multiple codons initiateur</a:t>
            </a:r>
            <a:r>
              <a:rPr lang="fr-FR" altLang="fr-FR" sz="1400" i="1" dirty="0">
                <a:latin typeface="Calibri" panose="020F0502020204030204" pitchFamily="34" charset="0"/>
              </a:rPr>
              <a:t>)</a:t>
            </a:r>
          </a:p>
          <a:p>
            <a:endParaRPr lang="fr-FR" altLang="fr-FR" dirty="0">
              <a:latin typeface="Calibri" panose="020F0502020204030204" pitchFamily="34" charset="0"/>
            </a:endParaRPr>
          </a:p>
          <a:p>
            <a:r>
              <a:rPr lang="fr-FR" altLang="fr-FR" dirty="0">
                <a:latin typeface="Calibri" panose="020F0502020204030204" pitchFamily="34" charset="0"/>
              </a:rPr>
              <a:t>Structure 3D =&gt; protéine</a:t>
            </a:r>
          </a:p>
          <a:p>
            <a:r>
              <a:rPr lang="fr-FR" altLang="fr-FR" sz="1200" i="1" dirty="0">
                <a:latin typeface="Calibri" panose="020F0502020204030204" pitchFamily="34" charset="0"/>
              </a:rPr>
              <a:t>(attention au </a:t>
            </a:r>
            <a:r>
              <a:rPr lang="fr-FR" altLang="fr-FR" sz="1200" i="1" dirty="0">
                <a:solidFill>
                  <a:schemeClr val="accent2"/>
                </a:solidFill>
                <a:latin typeface="Calibri" panose="020F0502020204030204" pitchFamily="34" charset="0"/>
              </a:rPr>
              <a:t>substitutions ponctuelles/délétions</a:t>
            </a:r>
            <a:r>
              <a:rPr lang="fr-FR" altLang="fr-FR" sz="1200" i="1" dirty="0">
                <a:latin typeface="Calibri" panose="020F0502020204030204" pitchFamily="34" charset="0"/>
              </a:rPr>
              <a:t>)</a:t>
            </a:r>
          </a:p>
          <a:p>
            <a:endParaRPr lang="fr-FR" altLang="fr-FR" sz="1200" i="1" dirty="0">
              <a:latin typeface="Calibri" panose="020F0502020204030204" pitchFamily="34" charset="0"/>
            </a:endParaRPr>
          </a:p>
          <a:p>
            <a:r>
              <a:rPr lang="fr-FR" altLang="fr-FR" dirty="0">
                <a:latin typeface="Calibri" panose="020F0502020204030204" pitchFamily="34" charset="0"/>
              </a:rPr>
              <a:t>Séquence génomique procaryote =&gt; protéine prédite</a:t>
            </a:r>
          </a:p>
          <a:p>
            <a:r>
              <a:rPr lang="fr-FR" altLang="fr-FR" sz="1200" i="1" dirty="0">
                <a:latin typeface="Calibri" panose="020F0502020204030204" pitchFamily="34" charset="0"/>
              </a:rPr>
              <a:t>(prédiction réalisée par </a:t>
            </a:r>
            <a:r>
              <a:rPr lang="fr-FR" altLang="fr-FR" sz="1200" i="1" u="sng" dirty="0">
                <a:latin typeface="Calibri" panose="020F0502020204030204" pitchFamily="34" charset="0"/>
              </a:rPr>
              <a:t>outils </a:t>
            </a:r>
            <a:r>
              <a:rPr lang="fr-FR" altLang="fr-FR" sz="1200" i="1" u="sng" dirty="0" err="1">
                <a:latin typeface="Calibri" panose="020F0502020204030204" pitchFamily="34" charset="0"/>
              </a:rPr>
              <a:t>bioinformatiques</a:t>
            </a:r>
            <a:r>
              <a:rPr lang="fr-FR" altLang="fr-FR" sz="1200" i="1" dirty="0">
                <a:latin typeface="Calibri" panose="020F0502020204030204" pitchFamily="34" charset="0"/>
              </a:rPr>
              <a:t>, erreurs</a:t>
            </a:r>
          </a:p>
          <a:p>
            <a:r>
              <a:rPr lang="fr-FR" altLang="fr-FR" sz="1200" i="1" dirty="0">
                <a:latin typeface="Calibri" panose="020F0502020204030204" pitchFamily="34" charset="0"/>
              </a:rPr>
              <a:t>de codon initiateur de traduction fréquents, </a:t>
            </a:r>
            <a:r>
              <a:rPr lang="fr-FR" altLang="fr-FR" sz="1200" i="1" dirty="0">
                <a:solidFill>
                  <a:schemeClr val="accent2"/>
                </a:solidFill>
                <a:latin typeface="Calibri" panose="020F0502020204030204" pitchFamily="34" charset="0"/>
              </a:rPr>
              <a:t>indels en </a:t>
            </a:r>
            <a:r>
              <a:rPr lang="fr-FR" altLang="fr-FR" sz="1200" i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Nter</a:t>
            </a:r>
            <a:r>
              <a:rPr lang="fr-FR" altLang="fr-FR" sz="1200" i="1" dirty="0">
                <a:latin typeface="Calibri" panose="020F0502020204030204" pitchFamily="34" charset="0"/>
              </a:rPr>
              <a:t>)</a:t>
            </a:r>
          </a:p>
          <a:p>
            <a:endParaRPr lang="fr-FR" altLang="fr-FR" sz="1200" i="1" dirty="0">
              <a:latin typeface="Calibri" panose="020F0502020204030204" pitchFamily="34" charset="0"/>
            </a:endParaRPr>
          </a:p>
          <a:p>
            <a:r>
              <a:rPr lang="fr-FR" altLang="fr-FR" dirty="0">
                <a:latin typeface="Calibri" panose="020F0502020204030204" pitchFamily="34" charset="0"/>
              </a:rPr>
              <a:t>Séquence génomique eucaryote =&gt; protéine prédite</a:t>
            </a:r>
          </a:p>
          <a:p>
            <a:r>
              <a:rPr lang="fr-FR" altLang="fr-FR" sz="1200" i="1" dirty="0">
                <a:latin typeface="Calibri" panose="020F0502020204030204" pitchFamily="34" charset="0"/>
              </a:rPr>
              <a:t>(prédiction réalisée par </a:t>
            </a:r>
            <a:r>
              <a:rPr lang="fr-FR" altLang="fr-FR" sz="1200" i="1" u="sng" dirty="0">
                <a:latin typeface="Calibri" panose="020F0502020204030204" pitchFamily="34" charset="0"/>
              </a:rPr>
              <a:t>outils </a:t>
            </a:r>
            <a:r>
              <a:rPr lang="fr-FR" altLang="fr-FR" sz="1200" i="1" u="sng" dirty="0" err="1">
                <a:latin typeface="Calibri" panose="020F0502020204030204" pitchFamily="34" charset="0"/>
              </a:rPr>
              <a:t>bioinformatiques</a:t>
            </a:r>
            <a:r>
              <a:rPr lang="fr-FR" altLang="fr-FR" sz="1200" i="1" dirty="0">
                <a:latin typeface="Calibri" panose="020F0502020204030204" pitchFamily="34" charset="0"/>
              </a:rPr>
              <a:t>, </a:t>
            </a:r>
            <a:r>
              <a:rPr lang="fr-FR" altLang="fr-FR" sz="1200" i="1" dirty="0">
                <a:solidFill>
                  <a:schemeClr val="accent2"/>
                </a:solidFill>
                <a:latin typeface="Calibri" panose="020F0502020204030204" pitchFamily="34" charset="0"/>
              </a:rPr>
              <a:t>erreurs</a:t>
            </a:r>
          </a:p>
          <a:p>
            <a:r>
              <a:rPr lang="fr-FR" altLang="fr-FR" sz="1200" i="1" dirty="0">
                <a:solidFill>
                  <a:schemeClr val="accent2"/>
                </a:solidFill>
                <a:latin typeface="Calibri" panose="020F0502020204030204" pitchFamily="34" charset="0"/>
              </a:rPr>
              <a:t>de prédictions de sites d’épissage fréquents, </a:t>
            </a:r>
            <a:r>
              <a:rPr lang="fr-FR" altLang="fr-FR" sz="1200" i="1" dirty="0" err="1">
                <a:solidFill>
                  <a:schemeClr val="accent2"/>
                </a:solidFill>
                <a:latin typeface="Calibri" panose="020F0502020204030204" pitchFamily="34" charset="0"/>
              </a:rPr>
              <a:t>frameshifts</a:t>
            </a:r>
            <a:r>
              <a:rPr lang="fr-FR" altLang="fr-FR" sz="1200" i="1" dirty="0">
                <a:solidFill>
                  <a:schemeClr val="accent2"/>
                </a:solidFill>
                <a:latin typeface="Calibri" panose="020F0502020204030204" pitchFamily="34" charset="0"/>
              </a:rPr>
              <a:t>, indels</a:t>
            </a:r>
            <a:r>
              <a:rPr lang="fr-FR" altLang="fr-FR" sz="1200" i="1" dirty="0">
                <a:latin typeface="Calibri" panose="020F0502020204030204" pitchFamily="34" charset="0"/>
              </a:rPr>
              <a:t>)</a:t>
            </a:r>
          </a:p>
          <a:p>
            <a:endParaRPr lang="fr-FR" altLang="fr-FR" sz="1200" i="1" dirty="0">
              <a:latin typeface="Calibri" panose="020F050202020403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41" y="1417658"/>
            <a:ext cx="637773" cy="63777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79" y="6013729"/>
            <a:ext cx="518698" cy="5186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601" y="2788878"/>
            <a:ext cx="518698" cy="51869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79" y="4373054"/>
            <a:ext cx="518698" cy="518698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79" y="2788878"/>
            <a:ext cx="518698" cy="518698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79" y="3609215"/>
            <a:ext cx="518698" cy="51869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79" y="5193391"/>
            <a:ext cx="518698" cy="5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 dirty="0">
                <a:latin typeface="Calibri" panose="020F0502020204030204" pitchFamily="34" charset="0"/>
              </a:rPr>
              <a:t>Hétérogénéité de la qualité en fonction de leur origine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fr-FR" altLang="fr-FR" sz="2000" dirty="0">
                <a:latin typeface="+mn-lt"/>
              </a:rPr>
              <a:t>1) Annotations manuelles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fr-FR" altLang="fr-FR" sz="1400" dirty="0">
                <a:latin typeface="+mn-lt"/>
              </a:rPr>
              <a:t>	</a:t>
            </a:r>
            <a:r>
              <a:rPr lang="fr-FR" altLang="fr-FR" sz="1600" dirty="0">
                <a:latin typeface="+mn-lt"/>
              </a:rPr>
              <a:t>Réalisées par des experts, les entrées sont traitées une par une (</a:t>
            </a:r>
            <a:r>
              <a:rPr lang="fr-FR" altLang="fr-FR" sz="1600" dirty="0" err="1">
                <a:latin typeface="+mn-lt"/>
              </a:rPr>
              <a:t>UniProt</a:t>
            </a:r>
            <a:r>
              <a:rPr lang="fr-FR" altLang="fr-FR" sz="1600" dirty="0">
                <a:latin typeface="+mn-lt"/>
              </a:rPr>
              <a:t>/</a:t>
            </a:r>
            <a:r>
              <a:rPr lang="fr-FR" altLang="fr-FR" sz="1600" dirty="0" err="1">
                <a:latin typeface="+mn-lt"/>
              </a:rPr>
              <a:t>SwissProt</a:t>
            </a:r>
            <a:r>
              <a:rPr lang="fr-FR" altLang="fr-FR" sz="1600" dirty="0">
                <a:latin typeface="+mn-lt"/>
              </a:rPr>
              <a:t>) 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fr-FR" altLang="fr-FR" sz="2000" dirty="0">
              <a:latin typeface="+mn-lt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fr-FR" altLang="fr-FR" sz="2000" dirty="0">
              <a:latin typeface="+mn-lt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fr-FR" altLang="fr-FR" sz="2000" dirty="0">
                <a:latin typeface="+mn-lt"/>
              </a:rPr>
              <a:t>2) Annotations automatiques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fr-FR" altLang="fr-FR" sz="1600" dirty="0">
                <a:latin typeface="+mn-lt"/>
              </a:rPr>
              <a:t>	Réalisées par des outils bioinformatiques de prédiction de domaines, de fonctions…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fr-FR" altLang="fr-FR" sz="1400" dirty="0">
                <a:latin typeface="+mn-lt"/>
              </a:rPr>
              <a:t>« </a:t>
            </a:r>
            <a:r>
              <a:rPr lang="fr-FR" altLang="fr-FR" sz="1400" b="1" dirty="0">
                <a:latin typeface="+mn-lt"/>
              </a:rPr>
              <a:t>by </a:t>
            </a:r>
            <a:r>
              <a:rPr lang="fr-FR" altLang="fr-FR" sz="1400" b="1" dirty="0" err="1">
                <a:latin typeface="+mn-lt"/>
              </a:rPr>
              <a:t>silmilarity</a:t>
            </a:r>
            <a:r>
              <a:rPr lang="fr-FR" altLang="fr-FR" sz="1400" dirty="0">
                <a:latin typeface="+mn-lt"/>
              </a:rPr>
              <a:t> » , « </a:t>
            </a:r>
            <a:r>
              <a:rPr lang="fr-FR" altLang="fr-FR" sz="1400" b="1" dirty="0" err="1">
                <a:latin typeface="+mn-lt"/>
              </a:rPr>
              <a:t>homologous</a:t>
            </a:r>
            <a:r>
              <a:rPr lang="fr-FR" altLang="fr-FR" sz="1400" dirty="0">
                <a:latin typeface="+mn-lt"/>
              </a:rPr>
              <a:t> </a:t>
            </a:r>
            <a:r>
              <a:rPr lang="fr-FR" altLang="fr-FR" sz="1400" b="1" dirty="0">
                <a:latin typeface="+mn-lt"/>
              </a:rPr>
              <a:t>to</a:t>
            </a:r>
            <a:r>
              <a:rPr lang="fr-FR" altLang="fr-FR" sz="1400" dirty="0">
                <a:latin typeface="+mn-lt"/>
              </a:rPr>
              <a:t> », « </a:t>
            </a:r>
            <a:r>
              <a:rPr lang="fr-FR" altLang="fr-FR" sz="1400" b="1" dirty="0" err="1">
                <a:latin typeface="+mn-lt"/>
              </a:rPr>
              <a:t>related</a:t>
            </a:r>
            <a:r>
              <a:rPr lang="fr-FR" altLang="fr-FR" sz="1400" b="1" dirty="0">
                <a:latin typeface="+mn-lt"/>
              </a:rPr>
              <a:t> to</a:t>
            </a:r>
            <a:r>
              <a:rPr lang="fr-FR" altLang="fr-FR" sz="1400" dirty="0">
                <a:latin typeface="+mn-lt"/>
              </a:rPr>
              <a:t> », « </a:t>
            </a:r>
            <a:r>
              <a:rPr lang="fr-FR" altLang="fr-FR" sz="1400" b="1" dirty="0">
                <a:latin typeface="+mn-lt"/>
              </a:rPr>
              <a:t>-</a:t>
            </a:r>
            <a:r>
              <a:rPr lang="fr-FR" altLang="fr-FR" sz="1400" b="1" dirty="0" err="1">
                <a:latin typeface="+mn-lt"/>
              </a:rPr>
              <a:t>like</a:t>
            </a:r>
            <a:r>
              <a:rPr lang="fr-FR" altLang="fr-FR" sz="1400" dirty="0">
                <a:latin typeface="+mn-lt"/>
              </a:rPr>
              <a:t> », « </a:t>
            </a:r>
            <a:r>
              <a:rPr lang="fr-FR" altLang="fr-FR" sz="1400" b="1" dirty="0">
                <a:latin typeface="+mn-lt"/>
              </a:rPr>
              <a:t>putative</a:t>
            </a:r>
            <a:r>
              <a:rPr lang="fr-FR" altLang="fr-FR" sz="1400" dirty="0">
                <a:latin typeface="+mn-lt"/>
              </a:rPr>
              <a:t> », « </a:t>
            </a:r>
            <a:r>
              <a:rPr lang="fr-FR" altLang="fr-FR" sz="1400" b="1" dirty="0" err="1">
                <a:latin typeface="+mn-lt"/>
              </a:rPr>
              <a:t>potential</a:t>
            </a:r>
            <a:r>
              <a:rPr lang="fr-FR" altLang="fr-FR" sz="1400" dirty="0">
                <a:latin typeface="+mn-lt"/>
              </a:rPr>
              <a:t> »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fr-FR" altLang="fr-FR" sz="1400" dirty="0">
                <a:latin typeface="+mn-lt"/>
              </a:rPr>
              <a:t>Sont produites en haut-débit (ex: annotation de génomes)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fr-FR" altLang="fr-FR" sz="1400" dirty="0">
                <a:latin typeface="+mn-lt"/>
              </a:rPr>
              <a:t>Elles sont légions dans les banques ... et en attente d’une validation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fr-FR" altLang="fr-FR" sz="1400" dirty="0">
              <a:latin typeface="+mn-lt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fr-FR" altLang="fr-FR" sz="1400" dirty="0">
              <a:latin typeface="+mn-lt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fr-FR" altLang="fr-FR" sz="2000" dirty="0">
                <a:latin typeface="+mn-lt"/>
              </a:rPr>
              <a:t>3) Absence d’annotations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fr-FR" altLang="fr-FR" sz="2400" dirty="0">
                <a:latin typeface="+mn-lt"/>
              </a:rPr>
              <a:t>	</a:t>
            </a:r>
            <a:r>
              <a:rPr lang="fr-FR" altLang="fr-FR" sz="1600" dirty="0">
                <a:latin typeface="+mn-lt"/>
              </a:rPr>
              <a:t>« </a:t>
            </a:r>
            <a:r>
              <a:rPr lang="fr-FR" altLang="fr-FR" sz="1600" dirty="0" err="1">
                <a:latin typeface="+mn-lt"/>
              </a:rPr>
              <a:t>hypothetical</a:t>
            </a:r>
            <a:r>
              <a:rPr lang="fr-FR" altLang="fr-FR" sz="1600" dirty="0">
                <a:latin typeface="+mn-lt"/>
              </a:rPr>
              <a:t> </a:t>
            </a:r>
            <a:r>
              <a:rPr lang="fr-FR" altLang="fr-FR" sz="1600" dirty="0" err="1">
                <a:latin typeface="+mn-lt"/>
              </a:rPr>
              <a:t>protein</a:t>
            </a:r>
            <a:r>
              <a:rPr lang="fr-FR" altLang="fr-FR" sz="1600" dirty="0">
                <a:latin typeface="+mn-lt"/>
              </a:rPr>
              <a:t> »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fr-FR" altLang="fr-FR" sz="16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fr-FR" altLang="fr-FR" sz="1600" dirty="0">
              <a:latin typeface="+mn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6" y="1997428"/>
            <a:ext cx="518698" cy="51869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6" y="3522366"/>
            <a:ext cx="518698" cy="51869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6" y="5176627"/>
            <a:ext cx="518698" cy="5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0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68D8A0-90C8-A747-8453-088D11B2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 dirty="0">
                <a:solidFill>
                  <a:schemeClr val="accent2"/>
                </a:solidFill>
                <a:latin typeface="Calibri" panose="020F0502020204030204" pitchFamily="34" charset="0"/>
              </a:rPr>
              <a:t>Exemple de l’importance de l’annotation</a:t>
            </a:r>
            <a:endParaRPr lang="fr-F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162050" algn="l"/>
              </a:tabLst>
            </a:pPr>
            <a:r>
              <a:rPr lang="fr-FR" alt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Exemple 1: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	 DUF </a:t>
            </a:r>
            <a:r>
              <a:rPr lang="fr-FR" alt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FR" alt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omain of </a:t>
            </a:r>
            <a:r>
              <a:rPr lang="fr-FR" altLang="fr-FR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fr-FR" alt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nknown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fr-FR" alt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unction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162050" algn="l"/>
              </a:tabLst>
            </a:pPr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  <a:buNone/>
              <a:tabLst>
                <a:tab pos="1162050" algn="l"/>
              </a:tabLst>
            </a:pPr>
            <a:r>
              <a:rPr lang="fr-FR" alt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Exemple 2: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en-US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FAM20C = </a:t>
            </a:r>
            <a:r>
              <a:rPr lang="en-US" alt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Fam</a:t>
            </a:r>
            <a:r>
              <a:rPr lang="en-US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ily with sequence similarity </a:t>
            </a:r>
            <a:r>
              <a:rPr lang="en-US" alt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, member </a:t>
            </a:r>
            <a:r>
              <a:rPr lang="en-US" altLang="fr-F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>
              <a:lnSpc>
                <a:spcPct val="80000"/>
              </a:lnSpc>
              <a:buNone/>
              <a:tabLst>
                <a:tab pos="1162050" algn="l"/>
              </a:tabLst>
            </a:pPr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162050" algn="l"/>
              </a:tabLst>
            </a:pPr>
            <a:r>
              <a:rPr lang="fr-FR" alt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Exemple 3: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	 Analyse de 37 familles de protéines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162050" algn="l"/>
              </a:tabLst>
            </a:pPr>
            <a:endParaRPr lang="fr-FR" alt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  <a:tabLst>
                <a:tab pos="1162050" algn="l"/>
              </a:tabLst>
            </a:pP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L’augmentation de la </a:t>
            </a:r>
            <a:r>
              <a:rPr lang="fr-FR" alt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quantité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de données 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  <a:tabLst>
                <a:tab pos="1162050" algn="l"/>
              </a:tabLst>
            </a:pP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ne signifie pas une augmentation de la 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  <a:tabLst>
                <a:tab pos="1162050" algn="l"/>
              </a:tabLst>
            </a:pPr>
            <a:r>
              <a:rPr lang="fr-FR" alt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qualité</a:t>
            </a:r>
            <a:r>
              <a:rPr lang="fr-FR" alt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de ces données.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51212" y="6044120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Schnoes</a:t>
            </a:r>
            <a:r>
              <a:rPr lang="fr-FR" sz="1100" dirty="0"/>
              <a:t> </a:t>
            </a:r>
            <a:r>
              <a:rPr lang="fr-FR" sz="1100" i="1" dirty="0"/>
              <a:t>et al </a:t>
            </a:r>
            <a:r>
              <a:rPr lang="fr-FR" sz="1100" dirty="0"/>
              <a:t>PLOS </a:t>
            </a:r>
            <a:r>
              <a:rPr lang="fr-FR" sz="1100" dirty="0" err="1"/>
              <a:t>Genetics</a:t>
            </a:r>
            <a:r>
              <a:rPr lang="fr-FR" sz="1100" dirty="0"/>
              <a:t> 2009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84" y="3110504"/>
            <a:ext cx="4149453" cy="331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4130"/>
            <a:ext cx="8229600" cy="998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altLang="fr-FR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5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Révision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les </a:t>
            </a:r>
            <a:r>
              <a:rPr lang="en-US" dirty="0" err="1"/>
              <a:t>banques</a:t>
            </a:r>
            <a:r>
              <a:rPr lang="en-US" dirty="0"/>
              <a:t>/bases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biologiques</a:t>
            </a:r>
            <a:endParaRPr lang="en-US" dirty="0"/>
          </a:p>
          <a:p>
            <a:r>
              <a:rPr lang="en-US" dirty="0" err="1"/>
              <a:t>Connaitre</a:t>
            </a:r>
            <a:r>
              <a:rPr lang="en-US" dirty="0"/>
              <a:t> </a:t>
            </a:r>
            <a:r>
              <a:rPr lang="en-US" dirty="0" err="1"/>
              <a:t>l’existence</a:t>
            </a:r>
            <a:r>
              <a:rPr lang="en-US" dirty="0"/>
              <a:t> et </a:t>
            </a:r>
            <a:r>
              <a:rPr lang="en-US" dirty="0" err="1"/>
              <a:t>l’utilité</a:t>
            </a:r>
            <a:r>
              <a:rPr lang="en-US" dirty="0"/>
              <a:t> des </a:t>
            </a:r>
            <a:r>
              <a:rPr lang="en-US" dirty="0" err="1"/>
              <a:t>principaux</a:t>
            </a:r>
            <a:r>
              <a:rPr lang="en-US" dirty="0"/>
              <a:t> “Genome browser”</a:t>
            </a:r>
          </a:p>
          <a:p>
            <a:r>
              <a:rPr lang="en-US" dirty="0" err="1"/>
              <a:t>Comprendre</a:t>
            </a:r>
            <a:r>
              <a:rPr lang="en-US" dirty="0"/>
              <a:t> comment </a:t>
            </a:r>
            <a:r>
              <a:rPr lang="en-US" dirty="0" err="1"/>
              <a:t>fonctionne</a:t>
            </a:r>
            <a:r>
              <a:rPr lang="en-US" dirty="0"/>
              <a:t> le “Genome browser : </a:t>
            </a:r>
            <a:r>
              <a:rPr lang="en-US" dirty="0" err="1"/>
              <a:t>Ensembl</a:t>
            </a:r>
            <a:r>
              <a:rPr lang="en-US" dirty="0"/>
              <a:t>”</a:t>
            </a:r>
          </a:p>
          <a:p>
            <a:r>
              <a:rPr lang="en-US" dirty="0" err="1"/>
              <a:t>S’initier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 navigation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Ensembl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l’utilisation</a:t>
            </a:r>
            <a:r>
              <a:rPr lang="en-US" dirty="0"/>
              <a:t> des </a:t>
            </a:r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d’Ensembl</a:t>
            </a:r>
            <a:endParaRPr lang="en-US" dirty="0"/>
          </a:p>
          <a:p>
            <a:pPr lvl="1"/>
            <a:r>
              <a:rPr lang="en-US" dirty="0" err="1"/>
              <a:t>l’utilisation</a:t>
            </a:r>
            <a:r>
              <a:rPr lang="en-US" dirty="0"/>
              <a:t> de </a:t>
            </a:r>
            <a:r>
              <a:rPr lang="en-US" dirty="0" err="1"/>
              <a:t>Biomart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data:image/png;base64,iVBORw0KGgoAAAANSUhEUgAAAoAAAAFQCAYAAAAvG8+RAABaq0lEQVR4Xu3dCbQU1bU3cN48z/M8D+vN83vrjYIQpsRICIgToESCYBQikUkw5CFELkTUiJIoqFFx+CQgkSFREwmap6KI0TBpokJEFFSQSYa7P3a11VbvW8M5fXZ3nVP3/1urFrfqVHf/b3P6nl1j9yAAAAAA6FZ6yAUAAAAAUG0oAAEAAAC6GRSAAAAAAN0MCkAAAACAbsa7AnDz5s3Uo0ePhmnVqlVyNTrjjDPq7b/2a78mm73x5S9/ueF3+fa3vy1XqZzrrruO/v7v/55+8id/sv57/97v/Z5crXJ8/79udz75Wf74xz8uV6EvfelLDevccMMNchVreb+nzJScfvRHf5R+93d/N/rb8o1vfCPxjH6Rv0Pa+3rllVc2rPN3f/d3tHfv3qhNPj6efuAHfoB+6qd+iv7kT/6EzjrrLHrwwQfFszbav38//diP/Vj02F/+5V/u8nxF06RJk+RT5srKLacf+qEfKnzcX/7lXzasEzt69Gg0nsj133rrrfo6ac/Hk8n7Jx+b9n8Hzcv77ENXQRSA//AP/0CdnZ0N66EA9NOiRYu6/P/x5GsBmMx4xRVXyGYrvv9ftzuf/CynDXY+FYBymjFjRuJZ2yP5+ln9Uf4O8n2dM2dOQ/vf/M3f0J49e+rt8vF50/z58xPP3Gjp0qXROn/1V3+VWjQVTWUWgDylFfl33HFHl/V4MikA0yb5/snHyv87yJZ837I+G3mffegqiAKQp/vuu69hPRSAfvrv//7v+u/Khfubb74pV/FK8v8m64+KKd//r9udT36W0wa7sgvAONOJEyfoiSeeoD/+4z9uaE/bi9NKydfO6o9ZvwO76qqrGtq4OHvjjTcSj85+PL8H//d//0e/+Iu/WG/78R//cXrnnXcaHh8bMmRItE5aocwFU/I1Bg4cKFexlpW7iHxcPHF+6d///d+7rMdTXgFo8/5lPRaKJd+3rM9G3mcfugqmAORd9vwBi6EA9NPv//7v13/XUaNGyWbvJP9vsv6oQHPkZzltsGtFAZinKNOKFSsa2s8+++yG9lYz6Y9Zv0NHR0fD8r/4i7+g3bt3i0dnPz524YUXNrRzYSwdPnyYfvqnfzpq37Rpk2wOogD8kR/5EXr11Vfr623cuLHLOvFkUgDG8t6/osdCtuT7lvXZADveF4D8IY1/vv322+vr5RWAV199dcNzyC3gn/u5n6u3XXLJJfXl8SGNeOJi7bbbbouKT96S+/M///P6APXuu+9GnfAP/uAPonOHuPCZNm1atDwprQBcvnw5/eu//iv9xE/8RHTuDA8yL7/8csPjYo899hidc8450fPz+TZ8jslf//Vf0+TJk1P/uKe93t13303/9E//FL3eP/7jP8qHZPrmN79JZ555ZnReVPzaPKjwe/bd7363Yd0RI0Y0vK6cbIpBjd/5a1/7Gv3nf/5ndB4i/39/8IMfpOeee67+mFNPPbVLRjnt2LEj8/nT3tO09STb343x8/bv3z/q5/x5+KVf+qXoNXmg4T1UyQ2jPHn50tqK3sMi8rOcNtjlFYDNZkp7XKwo02uvvdbQznuxY2nPm9YPYjafH5v+mPY78KHG5DL+W8W/S5q0xyfJAubZZ59taGf8N4zb/uiP/kg2RWwKQNP3tSh3Fvm4f/mXf6n//OlPf7q+3vnnn19fzn+fk49xKQCT71/RY5tl09cuv/zy+uvzZ4iL+SQ+D5L/xsTrfPKTn2xot/0bZvr/m8Xms5H2WrFWjO8x2/fEF94XgBdccEH9Zz48c+zYsWg9mwIwef4LMy0Ak6+dnGbOnJnZKSdMmJB4pa4d8qKLLuryGJ5+/dd/nV588cWGx06fPj06sViuG0+/+qu/Sk899VTDY+Tr8R+Y5DxfnGFi6tSpXV4vOXEHv//+++vraxWAGr/zpZdemvoc3E/27dsXPSbr/y85Zf1RyXpP5XqyAGzmd7v++uu7rCenb33rWw2PyZKXT7aZvIdF5Gc5bbCzKQBNM8nH2RSAu3btamhPDk7yebP6AbP9/Nj0R/k7/NZv/VbD/J/+6Z827NmS5OPj9yA+DJ4c/P/sz/4sdQNj+PDhUftll10mmyIuBWDW+5qVu4h8HI8P8e/4m7/5m9GYwqeqcDHCy3ic4cPayceYFIAm71/WY13Y9rXvfe97DZ+je+65J/FsRCtXrmx4/He+8516WzN/w0z/f7PYfDbka+UVgBrjO2vmPfGF9wUgDwiDBg2qz990003RejYFYHz1W8y0AOQP8iOPPBJ9+HkPTLLtZ3/2Z+mrX/0qvf3223TaaafVl//wD/9wdHVcTHZIPmyybNmy6HF8XiN/OOO2Pn36pGbhk5r5feDHcEc//fTT622/8zu/Q4cOHcp8Pd56ueaaa6y2QnhPa/I5xo8fHz1+27Zt9F//9V/15fwHk/+YJPHFHnG7adEX0/qd+T299957o8fKvsDzScm2rMMK8vmz3lO5XtYfH5vfLXlO2ty5c6O+xRMfduPn4HMu0w7RpcnLJ9ts3sMs8rOcNtjZFICmmeTjbArAvEPA8nmz+oHL5yf5uKz+KH+H5MT95fvf/758SIO8xycnLn45s8QF0y/8wi9E6/A5b2lcCsCs99U0t/y7Ix/HfexTn/pUfZ77VPLw+ec+97novU8+Jq8AzJrS3j/5WNn/bDXb13r37l1v4/EradiwYfW2//iP/6gvb/ZvmOn/b5Hkc2R9NuRrZf0N5kljfG/2PfFFEAUgH+L5wR/8wWieCwzeDWtTACY/vMy0AJw9e3a9bfHixQ1tvGs3Fh8Oiaenn3663iY75JQpU+ptLPmHiKd4L+Df/u3f1pede+65DY+Reyn4yrWYfL20LZYifNVg/HgeUJJXYHO++P+CJ3l4wKUA1Pqd5XscD1Y8jR49uqEt+TjTPypZ76lcL/nHp9nfLXlC+c0335y6N8ZUXj7ZZvMeZpGf5bTBzqYANM0kH2dSAPL7+uSTT+ZeBCKfN6sfuHx+ks+f1R/l75CceCPyyJEj8iEN8h6fnHgQ5Fs6STwwcvtv//Zvd7k7Q8ylAMx6X01zy7878nHcx/iwaPz/wBtRf/iHfxj9zKcWcHaNAjDt/ZOPTftM2Gi2r91111315XxaSXyUjC9YSd6+a8mSJfXHNPs3zPT/t0jyObI+G/K18gpAjfG92ffEF0EUgIzPb4iX8YeqHQXg17/+9Xqb7AS8pyDGtxNItvF5SjHZIZNt7IEHHmho53MjeAsjuaxo4iIyJl+P/1jb4ENpycenDfbJCz34XJmkZgtAzd9ZXrnJ5ynFbYMHD25oSz7O9I9K1nsq14v/+Lj8bqecckpDG2/J8x8d3krnz4HNVnRWvrQ2m/cwi/wspw12NgWgaSb5uLwCMG/iQztJ8nnT+oHr5yf52Kz+WPQ78HmRWecqMfn45P/LSy+9RB/+8Icb2tesWZN4NNUP4X3iE59oWJ7kUgCmva8sL3ce+bi4j3Gm5HKePvaxj0VtNgWgzfuX91hbLn2N+0fy3o0LFy6MlvM5cfEyLmAPHjwYLXf5G2b6/1sk+RxZnw35WnkFoOv47vKe+CKYApB3afMuVl72G7/xGw27ZW0LQO7YcVteAZg8eVeeF8Enfca4IyXb8gpAeS7A448/3tB+4403Rn9EksuKpjFjxtSfT75e2gnceeRry70u7J//+Z/r7XzT06RmC0D5ukWTze/M5+HEbbJ4ST7O9I+KfP6YXC/+4+Pyu/HW5s///M93WSee+JSCrMNwUla+tDb5O+a9h1m2b9/e8JxpA9Stt97asM4Xv/jFeluzmeTjTAtAPjTFe7WGDh3aMDjE5PPKPEz+X9t+fpKPzeqP8nfo169fdPJ/chkfforPl5bk42URwhsVyfaPfOQj9TbeU8rnK/PytPvoxVwKwLT3lRXlziIfF48pq1evbljOE18JzJotAFne+1f0WBuufY0PF8dtfPsb1rdv3/qy5N8h+VpFk83fZ1PJ58j6bMjXyisAXcd3l/fEF8EUgOy8886rL09eHVxUACavAuYrnpJteQVgsvPIDpI88T6rgzDZIeUeQP6Wk2Q775qXWxbJ3dFF5OslfwcTJluVfGVU3C73YDRbALbyd84qFFjycc38UUnKWs/ld2N8gjoXRtz/+Zyc5EnmPP3P//yPfEiqrHxFbSzvPczC594mn5MLK4nPBUquw+fHxprNlPc4+ffFZgDOe96Y6+cn+dis/pj2O/DhPi5ek8s/+tGPphaBaY+Xkucm87eIxPhqU172K7/yK3T8+PHEIxq5FIBp7yszyZ1GPi4eU/hwafKQf/J8N5cCkGW9fyaPNeXa155//vmGx3PRE+9k4WnDhg31dV3+hpn+/xZJPkfWZyPvtbTHd5f3xBdBFYBccfNWerKdJ1kAyr0K/JwxWXC1uwDkS8mT+Cq6ZHt8DmDy3A6+TD3tD3ka+XrNfNj48vX48bzVmDyvJHnuDE/yHKZmC0DWqt85q1Bgyau3+PYIaYqeP5a3XrO/Wxr+/0ieO8pXmZnIy5fXxvLewzzJw7TcN+Q5jMkTznnauXNnva3ZTHmPk39fbAbgvOdNcvn8mPTHrN+B97jyVa3JNj5VRhZqWY+PyVvh8MUEMT5/i5fxFZR5QigAWfL2OXfeeWd9uUsBmPf+FT3WlktfY//2b/9Wb4/Pg+QpWbTGmv0bZvr/W8Tks5H3Wq0Y35t9T3wRVAHI5D2WeJIFIF8VmWwfOXJktBcl7STvdheAP/MzPxOdb8Bbb9wW30yVJ770PCa/koj3nmzZsiU6wfuVV16JtsT5HlZ8PljyNjfy9Zr5sCXPA+GJ/3C8/vrr0QDDe5vi5XzvJHmPKZcCsFW/c1ahwJJfYcXn28nTBVjR88fy1mv2d+NDeRMnToyuVuN7RfK5O3yVZ/LKeP4jZCIvX14by3sP88ibE/Pnl6+Q472DfN4RX1UXt8mrEZvNlPc4+ffFZgDOe94kl8+PSX/M+x24T8WHaOOJr2Q2vRUJ9zF5DlvyZPn4nDI+fJonlAIwS7MFYNH7l/fYZrj0NcZ31Ug+Pp749lNSs3/DTP9/i5h8NvJeqxXje7PviS+CKwB58OPOnFxHFoAs6z4+vJvc9CIQjQ4iO2TWfQB5Lw5/aJN4Kyfv/kLxlDzELV+v2Q+bvDpZTnylGBeykksByFrxO2cVCizrXlB593+Tzx8rWq+Z341zyPbkxFv48j5eWfLy5bWxvPcwD+994j+KMrec+CvL5AUtzWbKe5z8+2IzAOc9r9Ts58ekPxb9DnzfNv57klyH79MZF4Hy8XkT7yGKLwTgQ4K8jM9J5ZsF52lHAZg38cZ+1uPkmJLGpgDMm5Lvn+1jk79Dnmb7Gjtw4EC0UyK5Pl9oxrcySdPM3zDT/98iJp+NvNdqxfjOmnlPfBFcAcjiwxDxlFYAcrXNBQi38WFjvis6X2DByiwA+Tn5w8h3o+cPGt/m46yzzupyP7AYXyTCezB5zyWvzxPvqu/ZsyddeeWVXU6oTXu9ZvFJ3nwIie9hxO8h/yHhu6Xz1X8vvPCCXD3iWgAy7d85q1BgfB7H2LFjo/Onkue/mP5RSTJZz/Z34w0e3lM2YMCA+mP4/4LfZz58+uijjzasnycvX14by3sPTfBVdfw4zs0bcHwOLxcpfD8y/v3Sbl3SbKa8x8m/L7J4ypP3vGma+fyY9EeT34FvncXn6SXX488jHyKUj09O8f9Lr169ov+XZKEX33CYv/GgSHctAPPev6LHysm0AGTN9LWYLKzk7Uwk279hpv+/RUw+G3mv1YrxPWb7nvjCuwIQAAD8wwUFD4DJC3UAIFwoAAEAAAC6GRSAAAAAAN0MCkAAAACAbgYFIAAAAEA3gwIQAAAAoJtBAQgAAADQzaAABAAAAOhmUAACAAAAdDMoAAEAAAC6GRSAAAAAAN0MCkAAAACAbgYFIAAAAEA3gwKwoj796U83zF9xxRXRsrKn8ePHd1nm44ScuhNy6k6h5OQplKzIqTshp+5kmtMGCsCKkh1BzpflG9/4hlzkJeTUhZy6QsnJQsmKnLqQU5dJTttxHgVgRcmOIOfL8r3vfU8u8hJy6kJOXaHkZKFkRU5dyKnLJKftOI8CsKJkR5DzAAAAUB224zwKwIqSHUHOl8VkK8YHyKkLOXWFkpOFkhU5dSGnLpOctuM8CsCKkh1BzpfF5DwGHyCnLuTUFUpOFkpW5NSFnLpMctqO8ygAK0p2BDlfFpOtGB8gpy7k1BVKThZKVuTUhZy6THLajvMoACtKdgQ5DwAAANVhO86jAKwo2RHkfFlMtmJ8gJy6kFNXKDlZKFmRUxdy6jLJaTvOowCsKNkR5HxZTM5j8AFy6kJOXaHkZKFkRU5dyKnLJKftOI8CsKJkR5DzZTHZivEBcupCTl2h5GShZEVOXcipyySn7TiPArCiZEeQ8wAAAOCx/fvlkly24zwKwIqSHUHOl8VkK8YHyKkLOXWFkpOFkhU5dSGno927ic44g+iVV6JZk5y24zwKwIqSHUHOl8XkPAYfIKcu5NQVSk4WSlbk1IWcjpYsIbriCqIZM4g6O41y2o7zKAArSnYEOV8Wk60YHyCnLuTUFUpOFkpW5NSFnA4OHCAaOpTojTdqBeADDxjltB3nUQBWlOwIch4AAAA8xMXehAm1n3ftIho7lujIkYZV0tiO814UgNOmTaNTTjklmubPn9/Qdvz48Xpbcrruuuvq60yePLmhbeDAgYln6OrgwYM0c+ZM6tu3Lw0ePJiWL1+u2i4Vre/ankZ2BDlfFpOtGB8gpy7k1BVKThZKVuTUhZwO+HDvtde+P3+y+DPJaTvOe1EAxhYsWNClAJQOHz5M/fr1o02bNtWXcQG4evXqxFr5Ojo6aPz48bR3717auHEj9e/fv+H5XNulovVd29PIjiDny2JyHoMPkFMXcuoKJScLJSty6kJOB7fcQiR29JjktB3ne8gFZTIpALnQO/PMMxuW2RSAx44d61JAzp07N5o02qWi9V3bs8iOIOfLYrIV4wPk1IWcukLJyULJipy6kNPBZz5D9MwzDYtMctqO88EVgLwn7NZbb21YxgUgH/blQ6SjRo2i9evXN7Qn7dixIzpMzIdVY8uWLaOxfIxdoV0qWt+1PYvsCHIeAAAAPHT++URvvimXFrId54MqAHft2kW9evWK/k1z6NAhWrVqFfXu3Zu2bdsmmyO8nAuqzs7O+rK1a9fSyJEjVdqlovVd27PIjiDny2KyFeMD5NSFnLpCyclCyYqcupCzSVz4jRollxrltB3ngyoAec/fhPjKmBxTp06lxYsXy8WRoj1qru1S0fqu7RJ3gHiSy33wjNit7Svk1IWcukLJyUzOXfKByQDrA7yfurx7PzdurB0CFkzeT9txPqgC8KyzzqI1a9bIxV1wAbiEb6KYgs+p40PFWefUubZLReu7tmeRHUHOl8WkE/sAOXUhp65QcrJQsiKnLuRsEl/8IU5zYyY5bcf5YApALoD46le+Cjhp3759NG/evGhPGR8C5sOjffr0oa1bt9bX4eecNWtWfZ6Lp7yral3b2/16aWRHkPMAAADgmWuuqd0Gpgm247wXBeBNN90UHeZMTosWLWpYh4ugz372sw3LYrxXcMSIEdHVsqNHj+5yEcikSZMa7p3Hh1P5jcq6r55re7tfL43sCHK+LCZbMT5ATl3IqSuUnCyUrMipCzmbxKe5pWQyyWk7zntRALbSiRMnaPjw4XT06FHZ1BLtfr0ssiPI+bJ4d75FBuTUhZy6QsnJQsmKnLqQswl8gSt/BVzinP+YSU7bcb7yBWB3JTuCnC+LyVaMD5BTF3LqCiUnCyUrcupCzibwuf333iuXRkxy2o7zKAArSnYEOQ8AAACe4Kt/L76YyOHooe04jwKwomRHkPNlMdmK8QFy6kJOXaHkZKFkRU5dyGmBi75PfKJWBGYwyWk7zqMArCjZEeR8WUzOY/ABcupCTl2h5GShZEVOXchpgQ/7dnTIpQ1MctqO8ygAK0p2BDlfFpOtGB8gpy7k1BVKThZKVuTUhZyG+NZ2Q4YQ7d4tWxqY5LQd51EAVpTsCHIeAAAASrZ/f+27fxXYjvMoACtKdgQ5XxaTrRgfIKcu5NQVSk4WSlbk1IWchnbuJLrkErm0C5OctuM8CsCKkh1BzpfF5DwGHyCnLuTUFUpOFkpW5NSFnIa2bCG6/HK5tAuTnLbjPArAipIdQc6XxWQrxgfIqQs5dYWSk4WSFTl1IaehJ54guuoqubQLk5y24zwKwIqSHUHOAwAAQMkeeoho4UK5tCm24zwKwIqSHUHOl8VkK8YHyKkLOXWFkpOFkhU5dSGnoeXLiW6/XS7twiSn7TiPArCiZEeQ82UxOY/BB8ipCzl1hZKThZIVOXUhp6EvfalWBBYwyWk7zqMArCjZEeR8WUy2YnyAnLqQU1coOVkoWZFTF3Ia4sO/Dz8sl3ZhktN2nEcBWFGyI8h5AAAAKBlfAPLkk3JpU2zHeRSAFSU7gpwvi8lWjA+QUxdy6golJwslK3LqQk5DfAsYvhVMAZOctuM8CsCKkh1BzpfF5DwGHyCnLuTUFUpOFkpW5NSFnIYuvpjo+9+XS7swyWk7zqMArCjZEeR8WUy2YnyAnLqQU1coOVkoWZFTF3IWOHKk9i9/DRx/HVwBk5y24zwKwIqSHUHOAwAAQAl27SIaMuT9qbNTrtEU23EeBWBFyY4g58tishXjA+TUhZy6QsnJQsmKnLqQM0PnyWJvxgyiVavenzdgktN2nEcBWFGyI8j5spicx+AD5NSFnLpCyclCyYqcupAzw1e+UisADQu/mElO23EeBWBFyY4g58tishXjA+TUhZy6QsnJQsmKnLqQM8WhQ0RDh9YOAVsyyWk7zqMArCjZEeQ8AAAAtNFbbxGNGiWXqrEd51EAVpTsCHK+LCZbMT5ATl3IqSuUnCyUrMipCzlTvPQS0cSJcqkRk5y247wXBeC0adPolFNOiab58+fLZpo8eXK9naeBAwc2tB88eJBmzpxJffv2pcGDB9Pygu/VK1rftV0qWt+1PY3sCHK+LCbnMfgAOXUhp65QcrJQsiKnLuRM8cwzRP/7v3KpEZOctuO8FwVgbMGCBZkF4OrVq+Xiuo6ODho/fjzt3buXNm7cSP3796dNmzbJ1eqK1ndtl4rWd21PIzuCnC+LyVaMD5BTF3LqCiUnCyUrcupCzhSPPEJ07bVyqRGTnLbjfPAF4LFjx6hfv34NBdHcuXOjKU3R+q7tUtH6ru1ZZEeQ8wAAANBGK1YQ3XabXKrGdpwPpgDkw758CHTUqFG0fv36etuOHTuiw8J8mDS2bNkyGjt2bH0+qWh913apaH3X9iyyI8j5sphsxfgAOXUhp65QcrJQsiKnLuRMwcXf/ffLpUZMctqO80EUgLFDhw7RqlWrqHfv3rRt27ZoGf/LBVJnZ2d9vbVr19LIkSPr80lF67u2S0Xru7ZnkR1BzpfF5DwGHyCnLuTUFUpOFkpW5NSFnCn48C8fBm6CSU7bcb6HXGCLCxPeS8WOHj1KS5cupTlz5tCKFSsaihYTRQVgbOrUqbR48eLoZ9s9ZEXru7ZLReu7tkvcAeJJLvfBribuf1QG5NSFnLpCyclM9lz44C2+RUcA8H7qauv7yReA8IUgTTB5P23HeecC8KGHHqIZfFfrkxYuXBgVK/F05513irXz2RSAS5YsiX7mc+T40LDpOXJF67u2S0Xru7ZnkR1BzgMAAEAbXXpp7VYwLWI7zjsXgBMmTKgXJ0OHDo0Kv7PPPptGjBgRTTbSCsB9+/bRvHnzoj1hfAiYD3/26dOHtm7dWl+Hi6G8q2T5OWfNmmW8vmt7u18vjewIcr4sbd3acoCcupBTVyg5WShZkVMXcqbgm0C//bZcasQkp+0471wAfvCDH4wOT77zzjv1PX87d+6kPXv2RFevmrjpppsa9hzytGjRonr7mjVromKSn2/06NENF4Ewfn3+xbPukzdp0qSGZUXru7a3+/XSyI4g58tich6DD5BTF3LqCiUnCyUrcupCzgQ+fHvLLURDhhAdPixbjZjktB3ne8gFtgYMGEAvv/wyrVu3Lirc4ps079+/nwYNGiTWbr8TJ07Q8OHDo/MT26Hdr5dFdgQ5XxaTrRgfIKcu5NQVSk4WSlbk1IWcJ+3dWyv8zjuv9u+bb8o1jJnktB3nnQvAcePG0Qc+8AHq2bNnVADy3i/2zDPP1H+G9pMdQc4DAABAixw6xOfFEfH1CgYXcGiwHeedC8DHH388KgC5+ONDtM8++2y0fPr06fTYY4+JtaFdZEeQ82Ux2YrxAXLqQk5doeRkoWRFTl3dPueePUSjR8ulTTPJaTvOOxeAjC9P5osSkpcp80UbtreBAT2yI8j5spicx+AD5NSFnLpCyclCyYqcurp9Tr5QdepUubRpJjltx3mVAhD8IzuCnC+LyVaMD5BTF3LqCiUnCyUrcurq9jn5CKjBbe1MmeS0HedVCsAtW7bQzJkzoyt0Y3wj6MNNXu0C7mRHkPMAAADQIitX1i78aCPbcd65ANy+fXt0X7749i2xa665xuh2JdAasiPI+bKYbMX4ADl1IaeuUHKyULIip65un5OLPy4ClZjktB3nnQvAKVOmUK9evaKrgZMF4ObNm+miiy5KrAntJDuCnC+LyXkMPkBOXcipK5ScLJSsyKmr2+fkw7+KF8Ka5LQd53vIBbb4Xn8bNmyIfk4WgHzz4tNOO60+D+0lO4KcL4vJVowPkFMXcuoKJScLJSty6ur2OfkCkMQ3lrkyyWk7zjsXgL1796a33/tqk2QBuG3btuj2MFAO2RHkPAAAALQIXxPBt4JpI9tx3rkA5K9ou/TSS6PbwHAByFXqypUro+8FHsXfewelkB1BzpfFZCvGB8ipCzl1hZKThZIVOXV165zf/nbtJtB8M2glJjltx3nnAvDuu+/u8j2+8XTffffJ1aFNZEeQ82UxOY/BB8ipCzl1hZKThZIVOXV125zPPUfEO7+4CFRkktN2nHcuAPm7b+fOndul+Ovo6MCNoEskO4KcL4vJVowPkFMXcuoKJScLJSty6uqWOfmb0Lj4e/552eLMJKftOO9cAMZ27txJDz74YDTxt4BAuWRHkPMAAACg5J13aod9lff82bAd59UKQPCL7AhyviwmWzE+QE5dyKkrlJwslKzIqavb5dy+nejSS+VSNSY5bcf5pgrAOXPmRFPy56wJyiE7gpwvi8l5DD5ATl3IqSuUnCyUrMipq9vlXLuW6MYb5VI1Jjltx/mmCsDkt37Ic//kBOWQHUHOl8VkK8YHyKkLOXWFkpOFkhU5dXW7nDfcQPTVr8qlakxy2o7zTRWAI0eOjKbkz1kTlEN2BDkPAAAASiZOJHrhBbm0rWzH+aYKQPCf7AhyviwmWzE+QE5dyKkrlJwslKzIqatb5Tx8uHYBCP/bIiY5bcd55wLw7LPPlovAA7IjyPmymJzH4APk1IWcukLJyULJipy6ulXOzZuJpkyRS1WZ5LQd550LwMGDB9O7774rF0PJZEeQ82Ux2YrxAXLqQk5doeRkoWRFTl3dKueKFUSLF8ulqkxy2o7zzgXg7Nmz6YEHHpCLoWSyI8h5AAAAUNDRQbR+vVzadrbjvHMBOG3atOhq3wsvvJBmzZqF28B4QnYEOV8Wk60YHyCnLuTUFUpOFkpW5NTVrXKOHk30+utyqSqTnLbjvHMBKG/7Iicoh+wIcr4sJucx+AA5dSGnrlByslCyIqeubpOTCz8uAFvMJKftON9DLrAlb/siJyiH7AhyviwmWzE+QE5dyKkrlJwslKzIqavb5ORDv/PmyaXqTHLajvPOBaCG+DAyT/Pnz5fNtG7dOhozZgz169ePzj//fHr00Ucb2idPntyw13HgwIEN7dLBgwdp5syZ1Ldv3+giluXLl6u2S0Xru7ankR1BzgMAAIAjvvjj/vvl0lLYjvPOBeDq1avlorqXX35ZLsq1YMGCLgXggQMHaPr06bR582Y6dOgQrV27lvr06UM7d+6sr8MFYF4OqaOjg8aPH0979+6ljRs3Uv/+/WnTpk1q7VLR+q7taWRHkPNlMdmK8QFy6kJOXaHkZKFkRU5d3SbnpElEW7bIpepMctqO884FYN55fnltadIKwDTnnHMOPfzww/V5mwLw2LFj0Z7EZAE1d+7caNJol4rWd23PIjuCnC+LyXkMPkBOXcipK5ScLJSsyKmrW+Tcs6d2A+gDB2SLOpOctuN8D7nAVlaR9+abb2a2ZTEpAPecfMNPPfXUhmqYC0A+7MuHSEeNGkXrcy7H3rFjR5SLD6vGli1bRmPHjlVpl4rWd23PIjuCnC+LyVaMD5BTF3LqCiUnCyUrcurqFjlvvployRK5tCVMctqO800XgOeee240cXES/5ycBgwYUHgunlRUAPLesAkTJtC8jBMu+RDxqlWrqHfv3rRt2zbZHOHlnLmzs7O+jA8rxxesuLZLReu7tkvcAeJJLgcAAAAFr7xCNGwY0e7dsqU0tuN80wUgFyVFE++Zs5FXAB4/fjw6F3DKlClRIZhn6tSptDjjrtxFe9Rc26Wi9V3bs8iOIOfLYrIV4wPk1IWcukLJyULJipy6Kp2zs5NoxgyilStlS8uY5LQd55suALlQ44mLk/jneLr66qvpjjvuoP3798uH5coqAE+cOBH9YhMnTqSjR4/K5i64AFySsVuWi0c+VJx1Tp1ru1S0vmt7FtkR5HxZTM5j8AFy6kJOXaHkZKFkRU5dlc7J337GBSAXgm1iktN2nG+6AIzxOXda0gpAPvTJXzfHV8EeOXKkoY3t27cvOiTMe8qSVwlv3bq1vg4/J39LSYyLp7yral3b2/16aWRHkPNlMdmK8QFy6kJOXaHkZKFkRU5dlc25axfR+ecTvfaabGkpk5y247xzAajhpptu6nL4eNGiRVHbrpNvtmzj6d57760/fs2aNTRixIjoatnRo0d3uQhk0qRJDffO48Op/EZl3VfPtb3dr5dGdgQ5DwAAABY6O2t7/latki1esB3nnQvA119/PbpJMd+a5YwzzugylY0PHw8fPtzo0LGGdr9eFtkR5HxZTLZifICcupBTVyg5WShZkVNXJXPyOX9tPvQbM8lpO847F4CXXXZZl71zyQnKITuCnC+LyXkMPkBOXcipK5ScLJSsyKmrcjn5Xn98z7/vf1+2tIVJTttxvodcYIvPRxs2bFh0nh6fiycvCIFyyI4g58tishXjA+TUhZy6QsnJQsmKnLoql5Nv+3LJJXJp25jktB3nnQvAIUOGRDdnBr/IjiDnAQAAwNCjjxJl3IPYF7bjvHMByHv91q1bJxdDyWRHkPNlMdmK8QFy6kJOXaHkZKFkRU5dlct5111Ed98tl7aNSU7bcd65AOSbM/fs2ZPGjRsX3fpkzpw5DROUQ3YEOV8Wk/MYfICcupBTVyg5WShZkVNX5XLy3r/HHpNL28Ykp+0471wAyos+5ATlkB1BzpfFZCvGB8ipCzl1hZKThZIVOXVVJmd8/+Hx42vnAZakMCfZj/POBSB/J23eBOWQHUHOAwAAQI7nnuMLHd6fCr6Gtmy247xzAQh+kh1BzpfFZCvGB8ipCzl1hZKThZIVOXUFn5O/bYu/6ez552vzx483trdZZs4E23EeBWBFyY4g58tich6DD5BTF3LqCiUnCyUrcuoKOue+fbV7/j37rGwpTWpOwXacVykAt2zZEn0bCH8NW2zFihV0+PDhxFrQTrIjyPmymGzF+AA5dSGnrlByslCyIqeuoHNy4TdtmlxaqtScgu0471wAbt++nfr06dPloo9rrrnG6DtroTVkR5DzAAAAkGLp0tptXwJjO847F4BTpkyhXr16RbeBSRaAmzdvposuuiixJrST7AhyviwmWzE+QE5dyKkrlJwslKzIqSvonFOnenX4l6XmFGzHeecCcNCgQbRhw4bo52QBePDgQTrttNPq89BesiPI+bKYnMfgA+TUhZy6QsnJQsmKnLqCzblzZ+38v/37G5eXrEvOFLbjfA+5wFbv3r3p7bffjn5OFoDbtm2jD3zgA/V5aC/ZEeR8WUy2YnyAnLqQU1coOVkoWZFTV5A5OzuJZswg+spX3l/mCZP303acdy4AR4wYQZdeeilt2rQpKgA55MqVK08W0ENpFF9CDaWQHUHOAwAAQML999cKQC4EA2Q7zjsXgHfffXeXb/+Ip/vuu0+uDm0iO4KcL4vJVowPkFMXcuoKJScLJSty6gou5+7dRMOGEe3Y0dDuC5P303acdy4AT5w4QXPnzu1S/HV0dJwsosOsoqtAdgQ5XxaT8xh8gJy6kFNXKDlZKFmRU1dwORcvJrr55sZGj5i8n7bjvHMBGNu5cyc9+OCD0bTD0wq6O5EdQc6XxWQrxgfIqQs5dYWSk4WSFTl1BZVzzx6iM84gev112ewNk/fTdpxXKwDBL7IjyHkAAAA4adkyos9/Xi4Nju04jwKwomRHkPNlMdmK8QFy6kJOXaHkZKFkRU5doeR86cUXicaMOfnDS7LJKybvp+04jwKwomRHkPNlMTmPwQfIqQs5dYWSk4WSFTl1hZLzeT7vj6/89ZzJ+2k7zqMArCjZEeR8WUy2YnyAnLqQU1coOVkoWZFTVyg5D192GdG3viUXe8fk/bQd55sqAJ9//vn6z8ePH0+0gC9kR5DzAAAA3RoXVXz498QJ2RIk23G+qQIw+Y0fyZ+bNW3atPrtY+bPny+bo6+VmzlzJvXt25cGDx5My5cvt2qXitZ3bZeK1ndtTyM7gpwvi8lWjA+QUxdy6golJwslK3LqCiLn9dfTm3z7lwCYvJ+243xTBWDPnj3ptddei37WKABjCxYsSC0A+Z6C48ePp71799LGjRupf//+0TePmLZLReu7tktF67u2p5EdQc6XxeQ8Bh8gpy7k1BVKThZKVuTU5X3Ogwej7/x9bNUq2eIlk/fTdpxvqgA8/fTToyJw4MCBUQHI/2ZNNtIKwGPHjlG/fv0aCh6+8TRPJu1S0fqu7VLR+q7tWWRHkPNlMdmK8QFy6kJOXaHkZKFkRU5d3ufcvp1o4kT/c77HJKftON9UAThv3rwu3/yRNdlIKwD5ptL8PHwYNLZs2TIaO3asUbtUtL5ru1S0vmt7FtkR5DwAAEC3tXYt0Y03yqVBsx3nmyoAea/U6tWr6eabb46Kk5tuuilzspFWAG7bti16jeTXyq09+R83cuRIo3apaH3Xdqlofdd2iTtAPMnlPti1a5dc5CXk1IWcukLJyUz2XPjgrbfekou8hPdTyQ03EH31q5V6P23H+aYKwKRPfvKTclHT0grAoj1gRe1S0fqu7VLR+q7tWWRHkPNlMTmPwQfIqQs5dYWSk4WSFTl1eZ9z4kSiF17wP+d7THLajvPOBaCmtAKQ9zby1a9Z58AVtUtF67u2S0Xru7ZnkR1BzpcllK0t5NSFnLpCyclCyYqcurzOeeBAdAEIHTrkd84Ek5y247xKAfjUU0/RuHHjqHfv3tHEP/MyW2kFIONiJ+8q2KJ2fs5Zs2YZr+/a3u7XSyM7gpwHAADolp58kmjmTLk0eLbjvHMB+Mwzz1CvXr2iw5TJiZcVFSkxPldQPn7RokX1dj78yb9Y1n3witonTZrUsKxofdf2dr9eGtkR5HxZTLZifICcupBTVyg5WShZkVOX1zm/8AWilSujH73OmWCS03acdy4A+RxA3uv3qU99iq655ppo4p9PPfVU1fMDm3XixAkaPnw4HT16VDa1RLtfL4vsCHK+LCbnMfgAOXUhp65QcrJQsiKnLq9z8jn0O3dGP3qdM8Ekp+0471wADhgwgJ7k3anC448/HrVBOWRHkPNlMdmK8QFy6kJOXaHkZKFkRU5d3ubcsaNWAL7H25yCSU7bcd65AOS9f3v27JGLo2XcBuWQHUHOAwAAdDv33187BFxBtuO8cwE4YsQI+vjHP04PP/xwdM86nh566CG64IILojYoh+wIcr4sJlsxPkBOXcipK5ScLJSsyKnL25w8Fm7YUJ/1NqdgktN2nHcuAJcuXdrlAo544jYoh+wIcr4sJucx+AA5dSGnrlByslCyIqcuL3O+8Ubt9i/799cXeZkzhUlO23HeuQDkix7mzJnTpfjjZdwG5ZAdQc6XxWQrxgfIqQs5dYWSk4WSFTnfc+SIXNKUludsxi23EC1e3LDIy5wpTHLajvPOBWCMv7HiwQcfjCb+GcolO4KcBwAAaLBxI9GQIbWpavir1M47r/ZvRdmO82oFIPhFdgQ5XxaTrRgfIKcu5NQVSk4WStZun5OLvzPO4Jv71v49flyuYaVlOZt18821PYCCdzkzmOS0HedRAFaU7Ahyviwm5zH4ADl1IaeuUHKyULJ265xc9I0aVfuXnXUWkeO9bFuSs1l8q7phw4h275YtfuXMYZLTdpxHAVhRsiPI+bKYbMX4ADl1IaeuUHKyULJ2y5xcEPGesXjPX+zcc4kOH35/vgmqOZvV2Um0YkXt90tc+ZvkRU4DJjltx3kUgBUlO4KcBwCAbuyVV2qFEReAcs/YyJFEBw40LgsN/34zZtQm/rkbsB3nUQBWlOwIcr4sJlsxPkBOXcipK5ScLJSs3SpnZ2etMHrv+3C74MPB+/bJpVZUcjYj3qvJh3z59+PfNUdpOS2Z5LQd550LwLPPPlsuAg/IjiDny2JyHoMPkFMXcuoKJScLJWu3ysmHRbkAzCqORo8mevNNudSKSk5beXs1M5SSswkmOW3HeecCcPDgwfTuu+/KxVAy2RHkfFlMtmJ8gJy6kFNXKDlZKFm7Tc6XX67tHcs7LDpmDH+fq1xqxTmnrc7O/L2aGdqes0kmOW3HeecCcPbs2fTAAw/IxVAy2RHkPAAAdDNxkcTfh5tn3DjjPWhe4CuWuQ7J26vZDdiO884F4LRp06Jv/rjwwgtp1qxZ0TeAJCcoh+wIcr4sJlsxPkBOXcipK5ScLJSs3SInF34mRdLFFxO9+qpcasUpp41Dh96/efVrr8nWQm3L6cgkp+0471wAyq+AkxOUQ3YEOV8Wk/MYfICcupBTVyg5WShZK5+TvwGDz4/buVO2dDVhAn+9l1xqpemcttatI7rqqqa/wq5tOR2Z5LQd53vIBbZGjhyZO0E5ZEeQ82Ux2YrxAXLqQk5doeRkoWStfE4ulEyPyk2cSPTSS3KplaZz2uLij3+3JrUtpyOTnLbjvHMBCH6SHUHOAwBAN8LFn2mhdNllRN/9rlzqHz78O3x47V+wHudRAFaU7AhyviwmWzE+QE5dyKkrlJwslKyVzhl/vy8fBjYxdSrRtm1yqZWmctqKD/86aEtOBSY5bcd5lQJwy5YtNHPmTBrN9w56z4oVK+iw41fJQPNkR5DzZTE5j8EHyKkLOXWFkpOFkrWyOZ97rnZj502bZEu2yy/ngV0utWKdsxk2ezUztCWnApOctuO8cwG4fft26tOnT5eLPq655hpavnx5Yk1oJ9kR5HxZTLZifICcupBTVyg5WShZK5nz2Wdrxd/zz8uWfFdcYf8YwSpnM15/vbZX8+23ZYuVludUYpLTdpx3LgCnTJlCvXr1onHjxjUUgJs3b6aLLroosSa0k+wIch4AACrs4EGioUOJvv1t2VLsM5+pFY8+u+UWosWL5dJuzXacdy4ABw0aRBs2bIh+ThaAB092vtNOO60+D+0lO4KcL4vJVowPkFMXcuoKJScLJWvlcvJ9/PiGzs248kqijRvlUivGOZvB5zKed575OY05WppTkUlO23HeuQDs3bs3vf3eLthkAbht2zb6wAc+UJ9v1vHjx7vcW5Cn6667rr7O5MmTG9oGDhyYeIauuDjlcxb79u0bfZWdPFTt2i4Vre/ankZ2BDlfFpPzGHyAnLqQU1coOVkoWSuX8+mna4VcMz77WaL3duw0yzhnM5Ysqe0BVNDSnIpMctqO8z3kAlsjRoygSy+9lDZt2hQVX1ylrly5koYOHUqj+NwDZXxhSb9+/aLXi3EBuHr16sRa+To6Omj8+PG0d+/ekxs5G6l///4Nz+faLhWt79qeRnYEOV8Wk60YHyCnLuTUFUpOFkrWyuXkr0a7+Wa51MzcuURPPCGXWjHOaevAgdqhbcfvKo61LKcyk5y247xzAXj33Xd32TsXT/fdd59c3RkXemeeeWbDMpsC8NixY10KyLknOztPGu1S0fqu7VlkR5DzAABQYVz8rVoll5r53OeIHntMLvXD9u21G1VDF7bjvHMBeOLEiagYkcUf77Xq7OyUqzvjPWG33nprwzIuAPmwLx8i5b2O69evb2hP2rFjR5SPD6vGli1bRmPHjlVpl4rWd23PIjuCnC+LyVaMD5BTF3LqCiUnCyVr5XLOmlU7DNyMBQuIcsZRE8Y5ba1dS3TjjXJp01qWU5lJTttx3rkAjO3cuZMefPDBaOKipRV27doVXXHM/6Y5dOjQyQ2eVdF5iXwOYhpezgVVsjhde7JDxV9b59ouFa3v2i5xB4gnudwHz/ANSQOAnLqQU1coOZnJuUs+MBlgfWD8fvJdOPhCkGbwOfaPPCKXWmnZ+3nDDURf/apc2jTj97NkJu+n7TivVgBy0bdu3bpoalUByHv+JvCXVBeYOnUqLc64PLxoj5pru1S0vmt7FtkR5HxZTDqxD5BTF3LqCiUnCyVrpXIeP0501lm1f5uxcCHRww/LpVaMcjaDD/++8IJc2rSW5VRmktN2nHcuAPfv30+XX355VKQkp+nTp9M777wjV3dy1skOvWbNGrm4Cy4Al/BVQin4nDo+VJx1Tp1ru1S0vmt7FtkR5DwAAFQU7/lzuQ/vokVEX/uaXFq+l1+uXQCiXFtUhe0471wA8gvK4i+ePsM3k1TCBRBf/Sq/Xm7fvn00b968aE8ZHwLmw6P8zSRbt26trzN//nyaxedDvIeLp7yral3b2/16aWRHkPNlMdmK8QFy6kJOXaHkZKFkrVROl1vAsJtuIjLY2ZLHKKeNI0eI+Aig455JST1ni5jktB3nnQtA3jvFhyMfeeQReuGFF+jFF1+MfuZlfPWqFi6CPsv3JkrBewX5djT8evx9xPIikEmTJjXcO48Pp/IblXVfPdf2dr9eGtkR5HxZQjnfAjl1IaeuUHKyULJWKqfLLWAYn0LV7BXE7zHKaePznye6/nq51Jl6zhYxyWk7zjsXgFyQvJVyN25exvcCLBtfpTx8+HA6evSobGqJdr9eFtkR5HxZTLZifICcupBTVyg5WShZK5XT5RYwjO+0sXKlXGrFKGeRY8dq/37967W9f7wXUJlKzjYwyWk7zjsXgLxX7uGUXbJ8NXDReWrQOrIjyHkAAKgol1vAsNtvJzI40tRSXOwNGfL+1KKLS6vEdpxvqgCcM2dOfYovAPnYxz4WvThPfC8+XsZtUA7ZEeR8WUy2YnyAnLqQU1coOVkoWSuV0+UWMGzpUiLHL3Iwypnn2WeJpk+v/dyCPX8x55xtYpLTdpxvqgCUF3vkTVAO2RHkfFlMzmPwAXLqQk5doeRkoWStTM53363tMXM5Demee2qTg8KcRbgIvesuuVSdc842MclpO873kAtM8E2ITScoh+wIcr4sJlsxPkBOXcipK5ScLJSslcn5+utEY8bIpXb+3/+rFWAOCnMWmTatthewxZxztolJTttxvqkCEPwnO4KcBwCACvrOd4hcT7/i8//4PMAy7N5duwoZ9/uzZjvOowCsKNkR5HxZTLZifICcupBTVyg5WShZK5Nz3brad/m6uP9+ottuk0utFOaUOjtrr3vGGbWrmN94Q67REtY5S2KS03acVykAn376aVq6dOnJ/nJblwnKITuCnC+LyXkMPkBOXcipK5ScLJSslcm5bJn73ju+j2DGt2mZKsyZxN/wMWNGbWrz1b5WOUtkktN2nHcuALnIkxd+4CKQ8smOIOfLYrIV4wPk1IWcukLJyULJWpmcX/iC87d4RI/nbwNxUJgztnEj0bBhtb1/nZ2yteWMc5bMJKftOO9cAPKNoLnQ69WrF5166qnRv8kJyiE7gpwHAIAKmj2b6Kmn5FI7/D3A/H3ArZA8r4+Lv1GjiJ555v1l0DTbcd65ABwwYABt2LDhZOHe/sodssmOIOfLYrIV4wPk1IWcukLJyULJWpmcn/xk7ZCqC/5yh4UL5VIrXXLy1cl8bh+f48c/c/HHP5dc/HXJ6SmTnLbjvHMBOGHCBNqyZYtcDCWTHUHOl8XkPAYfIKcu5NQVSk4WStbK5Bw+nL9AXi61w6/B373roCHn22/Xij2+upf3LM6f782ev8L30xMmOW3H+R5yga3nn3+e+vbtS9OnT6frrrvu5EbDwoYJyiE7gpwvi8lWjA+QUxdy6golJwslayVyHjhQKwBdrV/vfCVxQ06+MnnOnNrPfJsXD/b8xXLfT4+Y5LQd550LQP4uYHnhBy4CKZ/sCHIeAAAq5qWXaoeAXT32GNHnPieXNo+LPy4CY/v3v/8zqLEd550LwIEDB0aFHv87aNCgLhOUQ3YEOV8Wk60YHyCnLuTUFUpOFkrWSuTcsKF2EYirxx8n6uiQS63Uc/KePt7j99ZbDe2+yH0/PWKS03acdy4ATz/9dHrhhRfkYiiZ7Ahyviwm5zH4ADl1IaeuUHKyULJWIiffvoVvA+OKC8nPflYutRLljK/y3bRJNnsj9/30iElO23HeuQCcN2/eyQLfj2P58D7ZEeR8WUy2YnyAnLqQU1coOVkoWSuRk28AzTeCdsWF25VXyqVWdvJeRI/O9cuS+356xCSn7TjvXADyxR98/79LLrnkZH+5kubMmdMwQTlkR5DzAABQMXzhxje/KZfae/ZZos98Ri61M3cu0d13y6XQQrbjvHMBKC/6kBOUQ3YEOV8Wk60YHyCnLuTUFUpOFkrWSuS8/HKizZvlUnvPPceDhlxqbuNGOnrhhURHj8oW7+S+nx4xyWk7zjsXgOeee27uBOWQHUHOl8XkPAYfIKcu5NQVSk4WStZK5Pz4x4neeEMutcdFJBeTzeCi7xOfoGdvu022eCn3/fSISU7bcd65AAQ/yY4g58tishXjA+TUhZy6QsnJQskafM69e4mGDiU6dEi22Nu2jWjqVLnUzF13RVcQZ+b0TJVy2o7zKAArSnYEOQ8AABXCX7O2ZIlc2pwXXySaNEkuLfbEE7ULP3bulC3QBrbjvHMBOHr06NwJyiE7gpwvi8lWjA+QUxdy6golJwsla7A55XfsauAbSk+cKJfm4+8f5gx8CxlKyempKuW0HeedC0B50YecoByyI8j5spicx+AD5NSFnLpCyclCyRpkTi74uOjiAlCr+GM7dhBNmCCXZuvsJJoxg+j+++uLgnw/PWaS03ac7yEX2Jo5c2bDNONkJ7jgggui4m/KlCly9aZMnjy5oajkbx1JOnjwYPTa/J3EgwcPpuXLlze0S0Xru7ZLReu7tqeRHUHOl8VkK8YHyKkLOXWFkpOFkjXInFz48aTt1VeJLr5YLs3GhR8XgJ2d9UVBvp8eM8lpO847F4BZHnroIbr22mvl4qZwAbh69Wq5uK6jo4PGjx9Pe/fupY0bN1L//v1pU86dx4vWd22XitZ3bU8jO4KcBwCAQLXisG/Sa68RXXSRXJpu926iYcNqew2hVLbjfMsKwLfeeutknxgmFzclrwA8duwY9evXr6Egmjt3bjSlKVrftV0qWt+1PYvsCHK+LCZbMT5ATl3IqSuUnCyUrKHk3PH006057JvEt5Lh+/iZWLw4dS9kKO9nlXLajvPOBeDnP/95uv7662nhwoX16eqrr6YRI0ZEe6o0cAHIh335EOioUaNo/fr19bYdJ7c6+LAwHyaNLVu2jMaOHVufTypa37VdKlrftT2L7Ahyviwm5zH4ADl1IaeuUHKyULKGknPHrFmpBZeqN9/kKzzl0pp9+2rfFLJ0KdG0abViNOXeg6G8n1XKaTvOOxeA8qKP5DTR9iqiAocOHaJVq1ZR7969aRvfp4j4dkXbotfq7Hz/3IO1a9fSyJEj6/NJReu7tktF67u2S9wB4kku98GuXbvkIi8hpy7k1BVKTmay58IHfNTKeycznhgxIvq3pbjIGzVKLiV66qnavQa58OP7/XEh+M47cq1IEO8nVat/2o7zzgXgoEGDukxDT3aQqVOntuyPFD/3Yt7tTPZ7yIrWd22XitZ3bc8iO4KcBwCAwPCev1tukUv1HThAlNzJkDznkItA8JLtOO9cAJaBC8Al793wks+R40PDpufIFa3v2i4Vre/ankV2BDlfllC2tpBTF3LqCiUnCyWr1zkTBdiOdhRg/G0iw4fXfk7eaoYv+DDk9fuZUKWctuO89wXgvn37aN68edGeMD4EzIc/+/TpQ1u3bq2vw8VQ3lWy8+fPp1l83oTh+q7t7X69NLIjyPmymJzH4APk1IWcukLJyULJ6m1Oca+/tuTk7/M966zaz03eaqYtORVUKaftOO9cAL5+skPyPerOOeeck330jC6ThjVr1kQXlfDVsPztIsmLQBgfHuVfPOs+eZMmTWpYVrS+a3u7Xy+N7AhyviwmWzE+QE5dyKkrlJwslKze5uRDvokCrC05jx+v3drF4VYzbcmpoEo5bcd55wLwsssuq1/0kTaV7cSJEzR8+PCTGzRHZVNLtPv1ssiOIOcBAMBzfOL/eee1/qIP6d13iYYMqRWfTRR/UA7bcd65AOTDkXy/v9mzZ0eHavnwZ3KCcsiOIOfLYrIV4wPk1IWcukLJyULJ6mVOvthRXPTRtpxcBDpoW05HVcppO847F4BDTm4l7NmzRy6GksmOIOfLYnIegw+QUxdy6golJwslq3c533479fCrdzkzIKcuk5y247xzAch7/datWycXQ8lkR5DzZTHZivEBcupCTl2h5GShZPUuJ4+rc+bIpf7lzICcukxy2o7zzgXg9OnTqWfPnjRu3Ljoytc5JztscoJyyI4g5wEAwGM8fmLnCliwHeedC0B50YecoByyI8j5sphsxfgAOXUhp65QcrJQsnqTky/44HP/+PAvHwYWvMlZADl1meS0HeedC0D+SrK8CcohO4KcL4vJeQw+QE5dyKkrlJwslKyl5+Rz/fiCD77qN+fq29JzGkJOXSY5bcf5HnIBVIPsCHK+LCZbMT5ATl3IqSuUnCyUrKXmTN7sueCWL6XmtICcukxy2o7zKAArSnYEOQ8AAJ7gQ75NfNsGQJLtOI8CsKJkR5DzZTHZivEBcupCTl2h5GShZC0tZ8btXrKUltMScuoyyWk7zqMArCjZEeR8WUzOY/ABcupCTl2h5GShZC0tZ8btXrKUltMScuoyyWk7zqMArCjZEeR8WUy2YnyAnLqQU1coOVkoWUvLedVVVrd7KS2nJeTUZZLTdpxHAVhRsiPIeQAAKNmhQ0TDh9f+BXBkO86jAKwo2RHkfFlMtmJ8gJy6kFNXKDlZKFlLycl7/ngPoIVScjYBOXWZ5LQd51EAVpTsCHK+LCbnMfgAOXUhp65QcrJQspaSs4lv+yglZxOQU5dJTttxHgVgRcmOIOfLYrIV4wPk1IWcukLJyULJ2vac8b3/Ur7tI0/bczYJOXWZ5LQd51EAVpTsCHIeAABKxPf94/v/ASixHedRAFaU7AhyviwmWzE+QE5dyKkrlJwslKxty8l7/rj4s7j3X1LbcjpCTl0mOW3HeRSAFSU7gpwvi8l5DD5ATl3IqSuUnCyUrC3PmSz8+N8mij/W8pxKkFOXSU7bcR4FYEXJjiDny2KyFeMD5NSFnLpCyclCydrSnPG3ffAh3yYLv1hLcypCTl0mOW3HeRSAFSU7gpwHAIA2sfy2D4Bm2I7zKAArSnYEOV8Wk60YHyCnLuTUFUpOFkrWluZs4nYvWVqaUxFy6jLJaTvOowCsKNkR5HxZTM5j8AFy6kJOXaHkZKFkbUlOPtzLh32buN1LlpbkbAHk1GWS03acRwFYUbIjyPmymGzF+AA5dSGnrlByslCyqubcvVvlgo80qjlbCDl1meS0HeeDKADXrVtHY8aMoX79+tH5559Pjz76aEP75MmT6ZRTTqlPAwcObGiXDh48SDNnzqS+ffvS4MGDafny5artUtH6ru1pZEeQ8wAA0ALPPNOSwg+giO04730BeODAAZo+fTpt3ryZDh06RGvXrqU+ffrQzp076+twAbh69erEo/J1dHTQ+PHjae/evbRx40bq378/bdq0Sa1dKlrftT2N7AhyviwmWzE+QE5dyKkrlJwslKwqOU/+faZRo2pFYIuo5GwD5NRlktN2nPe+AExzzjnn0MMPP1yftykAjx07Fu1JTBZQc+fOjSaNdqlofdf2LLIjyPmymJzH4APk1IWcukLJyULJ6pzziSdqe/5aWPwx55xtgpy6THLajvPBFYB79uyhU089taEa5gKQD/vyIdJRJ7e+1q9f//4DhB07dkSHifmwamzZsmU0duxYlXapaH3X9iyyI8j5sphsxfgAOXUhp65QcrJQsjrlfPnlWvH35JOyRZ1TzjZCTl0mOW3H+aAKQN4bNmHCBJo3b55sivAh4lWrVlHv3r1p27ZtsjnCy7mg6uzsrC/jw8ojR45UaZeK1ndtl7gDxJNcDgAAyvhv84wZRPffL1sA2sp2nA+mADx+/Hh0LuCUKVOiQjDP1KlTaXHGl2wX7VFzbZeK1ndtzyI7gpwvi8lWjA+QUxdy6golJwsla9M5ufDjArDz/Y30Vmo6Z5shpy6TnLbjfBAF4IkTJ6JfbOLEiXT06FHZ3AUXgEuWLJGLI1w88qHirHPqXNulovVd27PIjiDny2JyHoMPkFMXcuoKJScLJatVTr6nX/ztHnzoN3FRYqtZ5SwRcuoyyWk7zntfAPKhz9mzZ0dXwR45ckQ20759+6JDwrynLHmV8NatW+vrzJ8/n2bNmlWf5+Ip76pa1/Z2v14a2RHkfFlMtmJ8gJy6kFNXKDlZKFlzc8Zjz1tvvX9j5/jbPXhZG+Xm9Ahy6jLJaTvOe18A7tq1KzoEKqd77723vs6aNWtoxIgR0dWyo0eP7nIRyKRJkxrunceHU/mNyrqvnmt7u18vjewIch4AAAzwVb1Dhrw/3XIL7u8HXrId570vAF3x4ePhw4cbHTrW0O7XyyI7gpwvi8lWjA+QUxdy6golJwsla5ecyW/ziG/t8u67jeuUoEtOTyGnLpOctuN85QvA7kp2BDlfFpPzGHyAnLqQU1coOVkoWRtybtjw/rd5cCHokSDfT49VKaftOI8CsKJkR5DzZTHZivEBcupCTl2h5GShZI1y8qHdeK8fF4EeCur9DECVctqO8ygAK0p2BDkPAADvSRZ+Hu71AzBhO86jAKwo2RHkfFlMtmJ8gJy6kFNXKDmZ11n5Ct73Cr99CxYEcXGH1+9nAnLqMslpO86jAKwo2RHkfFlMzmPwAXLqQk5doeRk3mXlC/RSrur1LmcG5NRVpZy243wPuQCqQXYEOV8Wk60YHyCnLuTUFUpOVmrW+KrdQ4dq9+y76qr3C79kO5Wc0wJy6qpSTttxHgVgRcmOIOcBACqLz+HjPXvJPX1c/HERyMUgQAXZjvMoACtKdgQ5XxaTrRgfIKcu5NQVSk7Wtqzx3jy+Z198MUf8LR0G92VtW05HyKmrSjltx3kUgBUlO4KcL4vJeQw+QE5dyKkrlJys5VnT9vbFN2620PKcSpBTV5Vy2o7zPeQCqAbZEeR8WUy2YnyAnLqQU1coOVlLsubt7Uv5zngTLcnZAsipq0o5bcd5FIAVJTuCnAcACEZc1HGRp7C3D6CKbMd5FIAVJTuCnC+LyVaMD5BTF3LqCiUns84q9+A991zX27Y47u1LY52zJMipq0o5bcd5FIAVJTuCnC+LyXkMPkBOXcipK5ScLDerLOBksRdPzz9fa0/ctkVbbk6PIKeuKuW0HedRAFaU7AhyviwmWzE+QE5dyKkrlJxcsGVmLSr2YrJIbJHMnJ5BTl1Vymk7zqMArCjZEeQ8AICqZKGWdq5e2lRSsQdQRbbjPArAipIdQc6XxWQrxgfIqQs5dZWaM61IS9ub9965eplZ056nRJk5PYOcuqqU03acRwFYUbIjyPmymJzH4APk1IWcukrLuXFj10IvbW9e4ly90rJaQk5dyKnLJKftOI8CsKJkR5DzZTHZivEBcupCTl0tz5m2d46LP77nXtptV9LWf0/LsypBTl3Iqcskp+04jwKwomRHkPMA0I3lFGyph3PjKa34AwAv2I7zKAArSnYEOV8Wk60YHyCnLuTUlZkzr7CL5RV4aYdzYybPnSIzq2eQUxdy6jLJaTvOowCsKNkR5HxZTM5j8AFy6kLOJmUUXak5TQq7vAIvlvGazUrN6iHk1IWcukxy2o7zKAArSnYEOV8Wk60YHyCnLuRMUVRo2RR0JoVdrOh1lbX1PXWAnLqQU5dJTttxHgVgRcmOIOcBoEVMCizT4s6koIuZvC4AVJbtOI8CMAAHDx6kmTNnUt++fWnw4MG0fPlyuUoXsiPI+bKYbMX4ADl1hZLzpa1b5SI7poWdSXGXU9CF8n6yULIipy7k1GWS03acRwEYgI6ODho/fjzt3buXNm7cSP3796dNmzbJ1RrIjiDny2JyHoMPkFNXaTlziqgubIq3vKmosGM2uVKU9n42IZSsyKkLOXWZ5LQd51EAeu7YsWPUr1+/hoJv7ty50ZRHdgQ5XxaTrRgfIKeuUnI2UdDteugh+Sx2HAs7U6W8n00KJSty6kJOXSY5bcd5FICe27FjB51yyinRYeDYsmXLaOzYsYm1upIdQc577cQJuQRCklJYlTaZ7I2Ltal4AwBoBdtxHgWg57Zt2xYVgJ2dnfVla9eupZEjRybW6kp2BDlflpdefJFozx4iPtfqsceIVq6sfWfo/PlEU6cSffzjXQdxTOFNgsnWq7omCrpScjYhlJwslKzIqQs5dZnktB3nUQB6znYPIHeAeMpajgkTJkyYMGGq3mQDBaDn+BxAvvrX9hxAAAAAgCwoAAPAxZ7tVcAAAAAAWVAABoAP//KuXZv7AAIAAABkQQHYTcjzBDBhwoQJEyZM1ZpsoACEtrLtoGVBTl3IqSuUnCyUrMipCzl1tSInCkBoq1Z04lZATl3IqSuUnCyUrMipCzl1tSInCkAAAACAbgYFIAAAAEA3gwIQAAAAoJtBAQhNmTZtWvQNJTzN569xE1555RWaMGEC9evXj84880z6+te/btXO34By6aWXRvc8/MhHPkILFy5s+Do8U+vWraMxY8ZEr3P++efTo48+2tDOt9iZOXNm5i12XNtNtTpn0fObKnqeohxF7bHXXnsteo1PfepTsslIO3LyVzKec845NGDAAJo3bx4daeKr51qd05fPUdHfi6LHm2p1zqLnN1X0PK45Y2V/jkxy+vA5Ksrpy+fI9fESCkBwsmDBgi4fmOPHj9O5555L119/fdQhn3rqqajDvsjfA2zQzsaNG0dXXXVV1P7SSy/R0KFDaSV/b7CFAwcO0PTp02nz5s106NCh6A9Nnz59aOfOnfV1Ojo6cm+y7dpuotU5TZ7fhMnz5OUwaY9Nnjw52kBoZuBqR87HHnuMPvrRj9LTTz9Nhw8fpjVr1tCTTz5ZbzfRjpy+fI5iaX8vmOnj87Q6p8nzmzB5HpecSWV/jmJZOX35HMWycvrwOXJ9fBoUgOAk7QPDX1rds2fPhi25K664Iir4TNoZbw3Kge66666rzzeLtzQffvjh6Gf+mj0uPJOvk/yaPdd2F5o50ySf30UrcvLeYL7i7Y477mhq4EqjnfOCCy6IBitt2jl9+Bwlpf29sHm8Lc2cacr4HCXl5Sz7c5SUldOHz1FSVk7fPkcx18ejAAQnaR8Y3pOXVuDxLnSTdjZr1qyo4/IWFx8u5sPEGzZsqLc3Y8+ePXTqqadGBSjj3fq8y59fI7Zs2TIaO3asSnuztHNK8vmbJZ+nKEdRO+OtXP6j9vrrr6sNXNo5jx49GvXfO++8kwYNGkQf/vCH6eqrr6Z33323vn4ztHMyHz5HSWl/L2web0M7pySfv1nyeTRy+vA5SkrL6cvnKCktJ/Ptc8RcH89QAIKTtA8Mb4kMGzaMbrjhhqgz8u59PieBd6ObtDP+w8WHiblD83TttdfW25rBr8mHQvgck9i2bdui506ey8G71UeOHKnS3oxW5ExKe/5mpD1PUY6idsZ96a677op+1hi4WpHz1Vdfjdo/8YlPRH+EeZ7Px7n55pvr69tqRU7mw+coKe3vhc3jTbUiZ1La8zcj7Xk0cvrwOUpKy+nL5ygpLSfz7XPk+vhYD7kAwEbWB2b79u1RQceFHZ+0yltPyRtZ5rVz5z777LPp1ltvjc514D8MvBXD883gcw753IkpU6ZEzx0r2mJybbfVqpyxrOe3lfU8RTmK2vncFh4A+PmZ68DVqpw8WHH7+vXr6+0PPPAAjR49uj5vo1U5ffkcJaX9vbB5vIlW5YxlPb+trOdxzenL5ygpLacvn6OktJy+fY5cH5+EAhCcpH1g0lxyySV0zz33yMV1yfa4I/OHLcYd+aKLLqrPmzpx4kRUWE6cODE65JDEHx4uQLPOmXBtt9HKnCzv+W3kPU9RjqL2FStWRP/vcuITnW21Mifjw1XJgesrX/lKtCFjq5U5ffkcJaX9vbB5fJFW5mR5z28j73lcc/ryOUpKy8l8+BwlpeX06XPk+ngJBSA4SfvAMN464nP99u3bR7fffnt0STpf5WXSzh37Qx/6EH3pS1+KlvGtDHhvIb+WDd4VPnv27OiqqKxbC/CHI++qKdd2E63OafL8JkyeJy+HSXtSs3su2pHzxhtvjAaA5KEr2z0Crc7p0+colvX3wvTxeVqd0+T5TZg8j0tOqczPUSwrpy+fo1haTl8+R66PT4MCEJpy0003ddnCXLRoUb2dD/HyrnzeIuGLO/jS+aSidu60F154YdTOW4nc8fnEZhu7du3qkpGne++9t74O7y7nLSp+nbT7Jrm2m2h1TpPnN2HyPHk5TNqTmh242pGTBwU+/4avDjz99NOjKwLlFnmRduT05XNU9Pei6PEmWp3T5PlNmDyPS06pzM9RUU5fPkdFOX34HLk+Pg0KQAAAAIBuBgUgAAAAQDeDAhAAAACgm0EBCAAAANDNoAAEAAAA6GZQAAIAAAB0MygAAQAAALoZFIAAAAAA3QwKQIAA9ejRAxMmryYACAs+tQABwoALPkF/BAgPPrUAAcKACz5BfwQIDz61AAHCgAs+QX8ECA8+tQABwoALPkF/BAgPPrUAAcKA21qDBg2i7373u3KxioULF9KiRYvkYhWtzJ0H/REgPPjUAgTI1wH3ox/9KG3ZskUu7uKMM84wWs+Uy/OlZW5lIWVTAKZly9PK3Hl87Y8AkA2fWoAA+Trg2hYsPkjL3MpCCgUgAPgAn1qAALVywH3zzTfp05/+NH3oQx+ioUOH0j333FNv4wLjrrvuohEjRtCAAQNo5syZdPTo0ahtxowZdMopp9SnZcuW1R+zdOlSGjlyJJ122mnRsuQeu7zXW7JkSfR4bps/fz4dOXKk3paUfL68jFJe5rznyMssvfTSSzRmzJjoeSZNmkSzZ89uKABHjx4dvXafPn2i9bZt2xYtz8qWtT7j3HfccQcNHz48yjZv3jw6duxYvT3vsVnvtcnv2sr+CACtgU8tQIBaNeB2dnbSuHHj6JprrqH9+/fTyy+/TOeccw5961vfitq5QJgwYQLt3r2b9uzZExVIDzzwQP3xaXus+DH8nK+99lp9WVyw5b3e1q1bafDgwbRjxw46cOAArVy5kp588snEM79PFoB5GaWszFnPkZdZOnHiRNS2ePFiOnjwID3yyCPUq1ev1D2AXHAtX76czj777OhxLC1bLG19zv2xj32MXn31Vdq1a1f082233SYe2fWxWe+16e/aqv4IAK2DTy1AgFo14L7wwgv0wQ9+sF5QMC4U5syZE/3MBcbGjRvrbV/84hfp85//fH0+rWDhxzz++OMNy+KCLe/1XnzxRRo2bBjt3bs38ch0sgDMyyhlZc56jrzM0ubNm+nDH/5ww7qTJ09OLQBjZ555Jr3yyivRz2nZpOT6nHvdunX1tm9+85tR8ZolfmzWe236u7aqPwJA6+BTCxCghgF3yJDmJ+HRRx+NDhHyXqqePXtGE8/z3jDGBUbyHDPeu8SHC2NpBQs/hguMpLhgK3q9tWvX0sUXXxztheLXMj0EnJdRysqc9RxFmZO4AOO9cEkLFixoKAC5oOK9ar17964f7o2Lz7Rseetzbt6bF9u+fXtUwMXyHpv2Xpv+rigAAcKDTy1AgFo14PI5YXwokA/9pckrjBifIyYLFvkYFhdsRa8XO3ToUHRO3Be+8AXZFHEpAE0yJ5/DNDPjPYCnn3565h5A3vvGBRqv9+6770bLeE/chg0bop9ltqL18/YAFj02lnyvTX/XVvVHAGgdfGoBAtSqAZcH+rFjx9L1119Pb731Fr399tu0atUq+vKXvxy15xVGjC8y4PWTBYN8DEueA5j1erz36c4774zOwXvnnXdo+vTpdO211zY8T8ylADTJnHyOvMwSF358nh1fYMHnAHJBljwHkAssvjCGz73jwosvPOE9bHFRJrMVrc+5L7jgguj8Pz7nkn++9dZbCx+b9V6b/q6t6o8A0Dr41AIEqJUDLl/1OWvWrGjPFU9z586NBn6WVxgx3vvEhy35UGHyitqsApBlvR4fguRz73gP1MCBA6OiJM4huRSAJpnlc2RlTsPPk3cVMN8Whn8//j0/97nPRVdLxwVdWra89Tn37bffTueee260t6+jo6Ph6uWsx+a91ya/ayv7IwC0Bj61AAHCgAs+QX8ECA8+tQABwoALPkF/BAgPPrUAAcKACz5BfwQIDz61AAHCgAs+QX8ECA8+tQABwoALPkF/BAgPPrUAAcKACz5BfwQIDz61AAHiARcTJp8mAAgLPrUAAAAA3cz/BzPkT4U2D2fU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6" descr="data:image/png;base64,iVBORw0KGgoAAAANSUhEUgAAAoAAAAFQCAYAAAAvG8+RAABaq0lEQVR4Xu3dCbQU1bU3cN48z/M8D+vN83vrjYIQpsRICIgToESCYBQikUkw5CFELkTUiJIoqFFx+CQgkSFREwmap6KI0TBpokJEFFSQSYa7P3a11VbvW8M5fXZ3nVP3/1urFrfqVHf/b3P6nl1j9yAAAAAA6FZ6yAUAAAAAUG0oAAEAAAC6GRSAAAAAAN0MCkAAAACAbsa7AnDz5s3Uo0ePhmnVqlVyNTrjjDPq7b/2a78mm73x5S9/ueF3+fa3vy1XqZzrrruO/v7v/55+8id/sv57/97v/Z5crXJ8/79udz75Wf74xz8uV6EvfelLDevccMMNchVreb+nzJScfvRHf5R+93d/N/rb8o1vfCPxjH6Rv0Pa+3rllVc2rPN3f/d3tHfv3qhNPj6efuAHfoB+6qd+iv7kT/6EzjrrLHrwwQfFszbav38//diP/Vj02F/+5V/u8nxF06RJk+RT5srKLacf+qEfKnzcX/7lXzasEzt69Gg0nsj133rrrfo6ac/Hk8n7Jx+b9n8Hzcv77ENXQRSA//AP/0CdnZ0N66EA9NOiRYu6/P/x5GsBmMx4xRVXyGYrvv9ftzuf/CynDXY+FYBymjFjRuJZ2yP5+ln9Uf4O8n2dM2dOQ/vf/M3f0J49e+rt8vF50/z58xPP3Gjp0qXROn/1V3+VWjQVTWUWgDylFfl33HFHl/V4MikA0yb5/snHyv87yJZ837I+G3mffegqiAKQp/vuu69hPRSAfvrv//7v+u/Khfubb74pV/FK8v8m64+KKd//r9udT36W0wa7sgvAONOJEyfoiSeeoD/+4z9uaE/bi9NKydfO6o9ZvwO76qqrGtq4OHvjjTcSj85+PL8H//d//0e/+Iu/WG/78R//cXrnnXcaHh8bMmRItE5aocwFU/I1Bg4cKFexlpW7iHxcPHF+6d///d+7rMdTXgFo8/5lPRaKJd+3rM9G3mcfugqmAORd9vwBi6EA9NPv//7v13/XUaNGyWbvJP9vsv6oQHPkZzltsGtFAZinKNOKFSsa2s8+++yG9lYz6Y9Zv0NHR0fD8r/4i7+g3bt3i0dnPz524YUXNrRzYSwdPnyYfvqnfzpq37Rpk2wOogD8kR/5EXr11Vfr623cuLHLOvFkUgDG8t6/osdCtuT7lvXZADveF4D8IY1/vv322+vr5RWAV199dcNzyC3gn/u5n6u3XXLJJfXl8SGNeOJi7bbbbouKT96S+/M///P6APXuu+9GnfAP/uAPonOHuPCZNm1atDwprQBcvnw5/eu//iv9xE/8RHTuDA8yL7/8csPjYo899hidc8450fPz+TZ8jslf//Vf0+TJk1P/uKe93t13303/9E//FL3eP/7jP8qHZPrmN79JZ555ZnReVPzaPKjwe/bd7363Yd0RI0Y0vK6cbIpBjd/5a1/7Gv3nf/5ndB4i/39/8IMfpOeee67+mFNPPbVLRjnt2LEj8/nT3tO09STb343x8/bv3z/q5/x5+KVf+qXoNXmg4T1UyQ2jPHn50tqK3sMi8rOcNtjlFYDNZkp7XKwo02uvvdbQznuxY2nPm9YPYjafH5v+mPY78KHG5DL+W8W/S5q0xyfJAubZZ59taGf8N4zb/uiP/kg2RWwKQNP3tSh3Fvm4f/mXf6n//OlPf7q+3vnnn19fzn+fk49xKQCT71/RY5tl09cuv/zy+uvzZ4iL+SQ+D5L/xsTrfPKTn2xot/0bZvr/m8Xms5H2WrFWjO8x2/fEF94XgBdccEH9Zz48c+zYsWg9mwIwef4LMy0Ak6+dnGbOnJnZKSdMmJB4pa4d8qKLLuryGJ5+/dd/nV588cWGx06fPj06sViuG0+/+qu/Sk899VTDY+Tr8R+Y5DxfnGFi6tSpXV4vOXEHv//+++vraxWAGr/zpZdemvoc3E/27dsXPSbr/y85Zf1RyXpP5XqyAGzmd7v++uu7rCenb33rWw2PyZKXT7aZvIdF5Gc5bbCzKQBNM8nH2RSAu3btamhPDk7yebP6AbP9/Nj0R/k7/NZv/VbD/J/+6Z827NmS5OPj9yA+DJ4c/P/sz/4sdQNj+PDhUftll10mmyIuBWDW+5qVu4h8HI8P8e/4m7/5m9GYwqeqcDHCy3ic4cPayceYFIAm71/WY13Y9rXvfe97DZ+je+65J/FsRCtXrmx4/He+8516WzN/w0z/f7PYfDbka+UVgBrjO2vmPfGF9wUgDwiDBg2qz990003RejYFYHz1W8y0AOQP8iOPPBJ9+HkPTLLtZ3/2Z+mrX/0qvf3223TaaafVl//wD/9wdHVcTHZIPmyybNmy6HF8XiN/OOO2Pn36pGbhk5r5feDHcEc//fTT622/8zu/Q4cOHcp8Pd56ueaaa6y2QnhPa/I5xo8fHz1+27Zt9F//9V/15fwHk/+YJPHFHnG7adEX0/qd+T299957o8fKvsDzScm2rMMK8vmz3lO5XtYfH5vfLXlO2ty5c6O+xRMfduPn4HMu0w7RpcnLJ9ts3sMs8rOcNtjZFICmmeTjbArAvEPA8nmz+oHL5yf5uKz+KH+H5MT95fvf/758SIO8xycnLn45s8QF0y/8wi9E6/A5b2lcCsCs99U0t/y7Ix/HfexTn/pUfZ77VPLw+ec+97novU8+Jq8AzJrS3j/5WNn/bDXb13r37l1v4/EradiwYfW2//iP/6gvb/ZvmOn/b5Hkc2R9NuRrZf0N5kljfG/2PfFFEAUgH+L5wR/8wWieCwzeDWtTACY/vMy0AJw9e3a9bfHixQ1tvGs3Fh8Oiaenn3663iY75JQpU+ptLPmHiKd4L+Df/u3f1pede+65DY+Reyn4yrWYfL20LZYifNVg/HgeUJJXYHO++P+CJ3l4wKUA1Pqd5XscD1Y8jR49uqEt+TjTPypZ76lcL/nHp9nfLXlC+c0335y6N8ZUXj7ZZvMeZpGf5bTBzqYANM0kH2dSAPL7+uSTT+ZeBCKfN6sfuHx+ks+f1R/l75CceCPyyJEj8iEN8h6fnHgQ5Fs6STwwcvtv//Zvd7k7Q8ylAMx6X01zy7878nHcx/iwaPz/wBtRf/iHfxj9zKcWcHaNAjDt/ZOPTftM2Gi2r91111315XxaSXyUjC9YSd6+a8mSJfXHNPs3zPT/t0jyObI+G/K18gpAjfG92ffEF0EUgIzPb4iX8YeqHQXg17/+9Xqb7AS8pyDGtxNItvF5SjHZIZNt7IEHHmho53MjeAsjuaxo4iIyJl+P/1jb4ENpycenDfbJCz34XJmkZgtAzd9ZXrnJ5ynFbYMHD25oSz7O9I9K1nsq14v/+Lj8bqecckpDG2/J8x8d3krnz4HNVnRWvrQ2m/cwi/wspw12NgWgaSb5uLwCMG/iQztJ8nnT+oHr5yf52Kz+WPQ78HmRWecqMfn45P/LSy+9RB/+8Icb2tesWZN4NNUP4X3iE59oWJ7kUgCmva8sL3ce+bi4j3Gm5HKePvaxj0VtNgWgzfuX91hbLn2N+0fy3o0LFy6MlvM5cfEyLmAPHjwYLXf5G2b6/1sk+RxZnw35WnkFoOv47vKe+CKYApB3afMuVl72G7/xGw27ZW0LQO7YcVteAZg8eVeeF8Enfca4IyXb8gpAeS7A448/3tB+4403Rn9EksuKpjFjxtSfT75e2gnceeRry70u7J//+Z/r7XzT06RmC0D5ukWTze/M5+HEbbJ4ST7O9I+KfP6YXC/+4+Pyu/HW5s///M93WSee+JSCrMNwUla+tDb5O+a9h1m2b9/e8JxpA9Stt97asM4Xv/jFeluzmeTjTAtAPjTFe7WGDh3aMDjE5PPKPEz+X9t+fpKPzeqP8nfo169fdPJ/chkfforPl5bk42URwhsVyfaPfOQj9TbeU8rnK/PytPvoxVwKwLT3lRXlziIfF48pq1evbljOE18JzJotAFne+1f0WBuufY0PF8dtfPsb1rdv3/qy5N8h+VpFk83fZ1PJ58j6bMjXyisAXcd3l/fEF8EUgOy8886rL09eHVxUACavAuYrnpJteQVgsvPIDpI88T6rgzDZIeUeQP6Wk2Q775qXWxbJ3dFF5OslfwcTJluVfGVU3C73YDRbALbyd84qFFjycc38UUnKWs/ld2N8gjoXRtz/+Zyc5EnmPP3P//yPfEiqrHxFbSzvPczC594mn5MLK4nPBUquw+fHxprNlPc4+ffFZgDOe96Y6+cn+dis/pj2O/DhPi5ek8s/+tGPphaBaY+Xkucm87eIxPhqU172K7/yK3T8+PHEIxq5FIBp7yszyZ1GPi4eU/hwafKQf/J8N5cCkGW9fyaPNeXa155//vmGx3PRE+9k4WnDhg31dV3+hpn+/xZJPkfWZyPvtbTHd5f3xBdBFYBccfNWerKdJ1kAyr0K/JwxWXC1uwDkS8mT+Cq6ZHt8DmDy3A6+TD3tD3ka+XrNfNj48vX48bzVmDyvJHnuDE/yHKZmC0DWqt85q1Bgyau3+PYIaYqeP5a3XrO/Wxr+/0ieO8pXmZnIy5fXxvLewzzJw7TcN+Q5jMkTznnauXNnva3ZTHmPk39fbAbgvOdNcvn8mPTHrN+B97jyVa3JNj5VRhZqWY+PyVvh8MUEMT5/i5fxFZR5QigAWfL2OXfeeWd9uUsBmPf+FT3WlktfY//2b/9Wb4/Pg+QpWbTGmv0bZvr/W8Tks5H3Wq0Y35t9T3wRVAHI5D2WeJIFIF8VmWwfOXJktBcl7STvdheAP/MzPxOdb8Bbb9wW30yVJ770PCa/koj3nmzZsiU6wfuVV16JtsT5HlZ8PljyNjfy9Zr5sCXPA+GJ/3C8/vrr0QDDe5vi5XzvJHmPKZcCsFW/c1ahwJJfYcXn28nTBVjR88fy1mv2d+NDeRMnToyuVuN7RfK5O3yVZ/LKeP4jZCIvX14by3sP88ibE/Pnl6+Q472DfN4RX1UXt8mrEZvNlPc4+ffFZgDOe94kl8+PSX/M+x24T8WHaOOJr2Q2vRUJ9zF5DlvyZPn4nDI+fJonlAIwS7MFYNH7l/fYZrj0NcZ31Ug+Pp749lNSs3/DTP9/i5h8NvJeqxXje7PviS+CKwB58OPOnFxHFoAs6z4+vJvc9CIQjQ4iO2TWfQB5Lw5/aJN4Kyfv/kLxlDzELV+v2Q+bvDpZTnylGBeykksByFrxO2cVCizrXlB593+Tzx8rWq+Z341zyPbkxFv48j5eWfLy5bWxvPcwD+994j+KMrec+CvL5AUtzWbKe5z8+2IzAOc9r9Ts58ekPxb9DnzfNv57klyH79MZF4Hy8XkT7yGKLwTgQ4K8jM9J5ZsF52lHAZg38cZ+1uPkmJLGpgDMm5Lvn+1jk79Dnmb7Gjtw4EC0UyK5Pl9oxrcySdPM3zDT/98iJp+NvNdqxfjOmnlPfBFcAcjiwxDxlFYAcrXNBQi38WFjvis6X2DByiwA+Tn5w8h3o+cPGt/m46yzzupyP7AYXyTCezB5zyWvzxPvqu/ZsyddeeWVXU6oTXu9ZvFJ3nwIie9hxO8h/yHhu6Xz1X8vvPCCXD3iWgAy7d85q1BgfB7H2LFjo/Onkue/mP5RSTJZz/Z34w0e3lM2YMCA+mP4/4LfZz58+uijjzasnycvX14by3sPTfBVdfw4zs0bcHwOLxcpfD8y/v3Sbl3SbKa8x8m/L7J4ypP3vGma+fyY9EeT34FvncXn6SXX488jHyKUj09O8f9Lr169ov+XZKEX33CYv/GgSHctAPPev6LHysm0AGTN9LWYLKzk7Uwk279hpv+/RUw+G3mv1YrxPWb7nvjCuwIQAAD8wwUFD4DJC3UAIFwoAAEAAAC6GRSAAAAAAN0MCkAAAACAbgYFIAAAAEA3gwIQAAAAoJtBAQgAAADQzaAABAAAAOhmUAACAAAAdDMoAAEAAAC6GRSAAAAAAN0MCkAAAACAbgYFIAAAAEA3gwKwoj796U83zF9xxRXRsrKn8ePHd1nm44ScuhNy6k6h5OQplKzIqTshp+5kmtMGCsCKkh1BzpflG9/4hlzkJeTUhZy6QsnJQsmKnLqQU5dJTttxHgVgRcmOIOfL8r3vfU8u8hJy6kJOXaHkZKFkRU5dyKnLJKftOI8CsKJkR5DzAAAAUB224zwKwIqSHUHOl8VkK8YHyKkLOXWFkpOFkhU5dSGnLpOctuM8CsCKkh1BzpfF5DwGHyCnLuTUFUpOFkpW5NSFnLpMctqO8ygAK0p2BDlfFpOtGB8gpy7k1BVKThZKVuTUhZy6THLajvMoACtKdgQ5DwAAANVhO86jAKwo2RHkfFlMtmJ8gJy6kFNXKDlZKFmRUxdy6jLJaTvOowCsKNkR5HxZTM5j8AFy6kJOXaHkZKFkRU5dyKnLJKftOI8CsKJkR5DzZTHZivEBcupCTl2h5GShZEVOXcipyySn7TiPArCiZEeQ8wAAAOCx/fvlkly24zwKwIqSHUHOl8VkK8YHyKkLOXWFkpOFkhU5dSGno927ic44g+iVV6JZk5y24zwKwIqSHUHOl8XkPAYfIKcu5NQVSk4WSlbk1IWcjpYsIbriCqIZM4g6O41y2o7zKAArSnYEOV8Wk60YHyCnLuTUFUpOFkpW5NSFnA4OHCAaOpTojTdqBeADDxjltB3nUQBWlOwIch4AAAA8xMXehAm1n3ftIho7lujIkYZV0tiO814UgNOmTaNTTjklmubPn9/Qdvz48Xpbcrruuuvq60yePLmhbeDAgYln6OrgwYM0c+ZM6tu3Lw0ePJiWL1+u2i4Vre/ankZ2BDlfFpOtGB8gpy7k1BVKThZKVuTUhZwO+HDvtde+P3+y+DPJaTvOe1EAxhYsWNClAJQOHz5M/fr1o02bNtWXcQG4evXqxFr5Ojo6aPz48bR3717auHEj9e/fv+H5XNulovVd29PIjiDny2JyHoMPkFMXcuoKJScLJSty6kJOB7fcQiR29JjktB3ne8gFZTIpALnQO/PMMxuW2RSAx44d61JAzp07N5o02qWi9V3bs8iOIOfLYrIV4wPk1IWcukLJyULJipy6kNPBZz5D9MwzDYtMctqO88EVgLwn7NZbb21YxgUgH/blQ6SjRo2i9evXN7Qn7dixIzpMzIdVY8uWLaOxfIxdoV0qWt+1PYvsCHIeAAAAPHT++URvvimXFrId54MqAHft2kW9evWK/k1z6NAhWrVqFfXu3Zu2bdsmmyO8nAuqzs7O+rK1a9fSyJEjVdqlovVd27PIjiDny2KyFeMD5NSFnLpCyclCyYqcupCzSVz4jRollxrltB3ngyoAec/fhPjKmBxTp06lxYsXy8WRoj1qru1S0fqu7RJ3gHiSy33wjNit7Svk1IWcukLJyUzOXfKByQDrA7yfurx7PzdurB0CFkzeT9txPqgC8KyzzqI1a9bIxV1wAbiEb6KYgs+p40PFWefUubZLReu7tmeRHUHOl8WkE/sAOXUhp65QcrJQsiKnLuRsEl/8IU5zYyY5bcf5YApALoD46le+Cjhp3759NG/evGhPGR8C5sOjffr0oa1bt9bX4eecNWtWfZ6Lp7yral3b2/16aWRHkPMAAADgmWuuqd0Gpgm247wXBeBNN90UHeZMTosWLWpYh4ugz372sw3LYrxXcMSIEdHVsqNHj+5yEcikSZMa7p3Hh1P5jcq6r55re7tfL43sCHK+LCZbMT5ATl3IqSuUnCyUrMipCzmbxKe5pWQyyWk7zntRALbSiRMnaPjw4XT06FHZ1BLtfr0ssiPI+bJ4d75FBuTUhZy6QsnJQsmKnLqQswl8gSt/BVzinP+YSU7bcb7yBWB3JTuCnC+LyVaMD5BTF3LqCiUnCyUrcupCzibwuf333iuXRkxy2o7zKAArSnYEOQ8AAACe4Kt/L76YyOHooe04jwKwomRHkPNlMdmK8QFy6kJOXaHkZKFkRU5dyGmBi75PfKJWBGYwyWk7zqMArCjZEeR8WUzOY/ABcupCTl2h5GShZEVOXchpgQ/7dnTIpQ1MctqO8ygAK0p2BDlfFpOtGB8gpy7k1BVKThZKVuTUhZyG+NZ2Q4YQ7d4tWxqY5LQd51EAVpTsCHIeAAAASrZ/f+27fxXYjvMoACtKdgQ5XxaTrRgfIKcu5NQVSk4WSlbk1IWchnbuJLrkErm0C5OctuM8CsCKkh1BzpfF5DwGHyCnLuTUFUpOFkpW5NSFnIa2bCG6/HK5tAuTnLbjPArAipIdQc6XxWQrxgfIqQs5dYWSk4WSFTl1IaehJ54guuoqubQLk5y24zwKwIqSHUHOAwAAQMkeeoho4UK5tCm24zwKwIqSHUHOl8VkK8YHyKkLOXWFkpOFkhU5dSGnoeXLiW6/XS7twiSn7TiPArCiZEeQ82UxOY/BB8ipCzl1hZKThZIVOXUhp6EvfalWBBYwyWk7zqMArCjZEeR8WUy2YnyAnLqQU1coOVkoWZFTF3Ia4sO/Dz8sl3ZhktN2nEcBWFGyI8h5AAAAKBlfAPLkk3JpU2zHeRSAFSU7gpwvi8lWjA+QUxdy6golJwslK3LqQk5DfAsYvhVMAZOctuM8CsCKkh1BzpfF5DwGHyCnLuTUFUpOFkpW5NSFnIYuvpjo+9+XS7swyWk7zqMArCjZEeR8WUy2YnyAnLqQU1coOVkoWZFTF3IWOHKk9i9/DRx/HVwBk5y24zwKwIqSHUHOAwAAQAl27SIaMuT9qbNTrtEU23EeBWBFyY4g58tishXjA+TUhZy6QsnJQsmKnLqQM0PnyWJvxgyiVavenzdgktN2nEcBWFGyI8j5spicx+AD5NSFnLpCyclCyYqcupAzw1e+UisADQu/mElO23EeBWBFyY4g58tishXjA+TUhZy6QsnJQsmKnLqQM8WhQ0RDh9YOAVsyyWk7zqMArCjZEeQ8AAAAtNFbbxGNGiWXqrEd51EAVpTsCHK+LCZbMT5ATl3IqSuUnCyUrMipCzlTvPQS0cSJcqkRk5y247wXBeC0adPolFNOiab58+fLZpo8eXK9naeBAwc2tB88eJBmzpxJffv2pcGDB9Pygu/VK1rftV0qWt+1PY3sCHK+LCbnMfgAOXUhp65QcrJQsiKnLuRM8cwzRP/7v3KpEZOctuO8FwVgbMGCBZkF4OrVq+Xiuo6ODho/fjzt3buXNm7cSP3796dNmzbJ1eqK1ndtl4rWd21PIzuCnC+LyVaMD5BTF3LqCiUnCyUrcupCzhSPPEJ07bVyqRGTnLbjfPAF4LFjx6hfv34NBdHcuXOjKU3R+q7tUtH6ru1ZZEeQ8wAAANBGK1YQ3XabXKrGdpwPpgDkw758CHTUqFG0fv36etuOHTuiw8J8mDS2bNkyGjt2bH0+qWh913apaH3X9iyyI8j5sphsxfgAOXUhp65QcrJQsiKnLuRMwcXf/ffLpUZMctqO80EUgLFDhw7RqlWrqHfv3rRt27ZoGf/LBVJnZ2d9vbVr19LIkSPr80lF67u2S0Xru7ZnkR1BzpfF5DwGHyCnLuTUFUpOFkpW5NSFnCn48C8fBm6CSU7bcb6HXGCLCxPeS8WOHj1KS5cupTlz5tCKFSsaihYTRQVgbOrUqbR48eLoZ9s9ZEXru7ZLReu7tkvcAeJJLvfBribuf1QG5NSFnLpCyclM9lz44C2+RUcA8H7qauv7yReA8IUgTTB5P23HeecC8KGHHqIZfFfrkxYuXBgVK/F05513irXz2RSAS5YsiX7mc+T40LDpOXJF67u2S0Xru7ZnkR1BzgMAAEAbXXpp7VYwLWI7zjsXgBMmTKgXJ0OHDo0Kv7PPPptGjBgRTTbSCsB9+/bRvHnzoj1hfAiYD3/26dOHtm7dWl+Hi6G8q2T5OWfNmmW8vmt7u18vjewIcr4sbd3acoCcupBTVyg5WShZkVMXcqbgm0C//bZcasQkp+0471wAfvCDH4wOT77zzjv1PX87d+6kPXv2RFevmrjpppsa9hzytGjRonr7mjVromKSn2/06NENF4Ewfn3+xbPukzdp0qSGZUXru7a3+/XSyI4g58tich6DD5BTF3LqCiUnCyUrcupCzgQ+fHvLLURDhhAdPixbjZjktB3ne8gFtgYMGEAvv/wyrVu3Lirc4ps079+/nwYNGiTWbr8TJ07Q8OHDo/MT26Hdr5dFdgQ5XxaTrRgfIKcu5NQVSk4WSlbk1IWcJ+3dWyv8zjuv9u+bb8o1jJnktB3nnQvAcePG0Qc+8AHq2bNnVADy3i/2zDPP1H+G9pMdQc4DAABAixw6xOfFEfH1CgYXcGiwHeedC8DHH388KgC5+ONDtM8++2y0fPr06fTYY4+JtaFdZEeQ82Ux2YrxAXLqQk5doeRkoWRFTl3dPueePUSjR8ulTTPJaTvOOxeAjC9P5osSkpcp80UbtreBAT2yI8j5spicx+AD5NSFnLpCyclCyYqcurp9Tr5QdepUubRpJjltx3mVAhD8IzuCnC+LyVaMD5BTF3LqCiUnCyUrcurq9jn5CKjBbe1MmeS0HedVCsAtW7bQzJkzoyt0Y3wj6MNNXu0C7mRHkPMAAADQIitX1i78aCPbcd65ANy+fXt0X7749i2xa665xuh2JdAasiPI+bKYbMX4ADl1IaeuUHKyULIip65un5OLPy4ClZjktB3nnQvAKVOmUK9evaKrgZMF4ObNm+miiy5KrAntJDuCnC+LyXkMPkBOXcipK5ScLJSsyKmr2+fkw7+KF8Ka5LQd53vIBbb4Xn8bNmyIfk4WgHzz4tNOO60+D+0lO4KcL4vJVowPkFMXcuoKJScLJSty6ur2OfkCkMQ3lrkyyWk7zjsXgL1796a33/tqk2QBuG3btuj2MFAO2RHkPAAAALQIXxPBt4JpI9tx3rkA5K9ou/TSS6PbwHAByFXqypUro+8FHsXfewelkB1BzpfFZCvGB8ipCzl1hZKThZIVOXV165zf/nbtJtB8M2glJjltx3nnAvDuu+/u8j2+8XTffffJ1aFNZEeQ82UxOY/BB8ipCzl1hZKThZIVOXV125zPPUfEO7+4CFRkktN2nHcuAPm7b+fOndul+Ovo6MCNoEskO4KcL4vJVowPkFMXcuoKJScLJSty6uqWOfmb0Lj4e/552eLMJKftOO9cAMZ27txJDz74YDTxt4BAuWRHkPMAAACg5J13aod9lff82bAd59UKQPCL7AhyviwmWzE+QE5dyKkrlJwslKzIqavb5dy+nejSS+VSNSY5bcf5pgrAOXPmRFPy56wJyiE7gpwvi8l5DD5ATl3IqSuUnCyUrMipq9vlXLuW6MYb5VI1Jjltx/mmCsDkt37Ic//kBOWQHUHOl8VkK8YHyKkLOXWFkpOFkhU5dXW7nDfcQPTVr8qlakxy2o7zTRWAI0eOjKbkz1kTlEN2BDkPAAAASiZOJHrhBbm0rWzH+aYKQPCf7AhyviwmWzE+QE5dyKkrlJwslKzIqatb5Tx8uHYBCP/bIiY5bcd55wLw7LPPlovAA7IjyPmymJzH4APk1IWcukLJyULJipy6ulXOzZuJpkyRS1WZ5LQd550LwMGDB9O7774rF0PJZEeQ82Ux2YrxAXLqQk5doeRkoWRFTl3dKueKFUSLF8ulqkxy2o7zzgXg7Nmz6YEHHpCLoWSyI8h5AAAAUNDRQbR+vVzadrbjvHMBOG3atOhq3wsvvJBmzZqF28B4QnYEOV8Wk60YHyCnLuTUFUpOFkpW5NTVrXKOHk30+utyqSqTnLbjvHMBKG/7Iicoh+wIcr4sJucx+AA5dSGnrlByslCyIqeubpOTCz8uAFvMJKftON9DLrAlb/siJyiH7AhyviwmWzE+QE5dyKkrlJwslKzIqavb5ORDv/PmyaXqTHLajvPOBaCG+DAyT/Pnz5fNtG7dOhozZgz169ePzj//fHr00Ucb2idPntyw13HgwIEN7dLBgwdp5syZ1Ldv3+giluXLl6u2S0Xru7ankR1BzgMAAIAjvvjj/vvl0lLYjvPOBeDq1avlorqXX35ZLsq1YMGCLgXggQMHaPr06bR582Y6dOgQrV27lvr06UM7d+6sr8MFYF4OqaOjg8aPH0979+6ljRs3Uv/+/WnTpk1q7VLR+q7taWRHkPNlMdmK8QFy6kJOXaHkZKFkRU5d3SbnpElEW7bIpepMctqO884FYN55fnltadIKwDTnnHMOPfzww/V5mwLw2LFj0Z7EZAE1d+7caNJol4rWd23PIjuCnC+LyXkMPkBOXcipK5ScLJSsyKmrW+Tcs6d2A+gDB2SLOpOctuN8D7nAVlaR9+abb2a2ZTEpAPecfMNPPfXUhmqYC0A+7MuHSEeNGkXrcy7H3rFjR5SLD6vGli1bRmPHjlVpl4rWd23PIjuCnC+LyVaMD5BTF3LqCiUnCyUrcurqFjlvvployRK5tCVMctqO800XgOeee240cXES/5ycBgwYUHgunlRUAPLesAkTJtC8jBMu+RDxqlWrqHfv3rRt2zbZHOHlnLmzs7O+jA8rxxesuLZLReu7tkvcAeJJLgcAAAAFr7xCNGwY0e7dsqU0tuN80wUgFyVFE++Zs5FXAB4/fjw6F3DKlClRIZhn6tSptDjjrtxFe9Rc26Wi9V3bs8iOIOfLYrIV4wPk1IWcukLJyULJipy6Kp2zs5NoxgyilStlS8uY5LQd55suALlQ44mLk/jneLr66qvpjjvuoP3798uH5coqAE+cOBH9YhMnTqSjR4/K5i64AFySsVuWi0c+VJx1Tp1ru1S0vmt7FtkR5HxZTM5j8AFy6kJOXaHkZKFkRU5dlc7J337GBSAXgm1iktN2nG+6AIzxOXda0gpAPvTJXzfHV8EeOXKkoY3t27cvOiTMe8qSVwlv3bq1vg4/J39LSYyLp7yral3b2/16aWRHkPNlMdmK8QFy6kJOXaHkZKFkRU5dlc25axfR+ecTvfaabGkpk5y247xzAajhpptu6nL4eNGiRVHbrpNvtmzj6d57760/fs2aNTRixIjoatnRo0d3uQhk0qRJDffO48Op/EZl3VfPtb3dr5dGdgQ5DwAAABY6O2t7/latki1esB3nnQvA119/PbpJMd+a5YwzzugylY0PHw8fPtzo0LGGdr9eFtkR5HxZTLZifICcupBTVyg5WShZkVNXJXPyOX9tPvQbM8lpO847F4CXXXZZl71zyQnKITuCnC+LyXkMPkBOXcipK5ScLJSsyKmrcjn5Xn98z7/vf1+2tIVJTttxvodcYIvPRxs2bFh0nh6fiycvCIFyyI4g58tishXjA+TUhZy6QsnJQsmKnLoql5Nv+3LJJXJp25jktB3nnQvAIUOGRDdnBr/IjiDnAQAAwNCjjxJl3IPYF7bjvHMByHv91q1bJxdDyWRHkPNlMdmK8QFy6kJOXaHkZKFkRU5dlct5111Ed98tl7aNSU7bcd65AOSbM/fs2ZPGjRsX3fpkzpw5DROUQ3YEOV8Wk/MYfICcupBTVyg5WShZkVNX5XLy3r/HHpNL28Ykp+0471wAyos+5ATlkB1BzpfFZCvGB8ipCzl1hZKThZIVOXVVJmd8/+Hx42vnAZakMCfZj/POBSB/J23eBOWQHUHOAwAAQI7nnuMLHd6fCr6Gtmy247xzAQh+kh1BzpfFZCvGB8ipCzl1hZKThZIVOXUFn5O/bYu/6ez552vzx483trdZZs4E23EeBWBFyY4g58tich6DD5BTF3LqCiUnCyUrcuoKOue+fbV7/j37rGwpTWpOwXacVykAt2zZEn0bCH8NW2zFihV0+PDhxFrQTrIjyPmymGzF+AA5dSGnrlByslCyIqeuoHNy4TdtmlxaqtScgu0471wAbt++nfr06dPloo9rrrnG6DtroTVkR5DzAAAAkGLp0tptXwJjO847F4BTpkyhXr16RbeBSRaAmzdvposuuiixJrST7AhyviwmWzE+QE5dyKkrlJwslKzIqSvonFOnenX4l6XmFGzHeecCcNCgQbRhw4bo52QBePDgQTrttNPq89BesiPI+bKYnMfgA+TUhZy6QsnJQsmKnLqCzblzZ+38v/37G5eXrEvOFLbjfA+5wFbv3r3p7bffjn5OFoDbtm2jD3zgA/V5aC/ZEeR8WUy2YnyAnLqQU1coOVkoWZFTV5A5OzuJZswg+spX3l/mCZP303acdy4AR4wYQZdeeilt2rQpKgA55MqVK08W0ENpFF9CDaWQHUHOAwAAQML999cKQC4EA2Q7zjsXgHfffXeXb/+Ip/vuu0+uDm0iO4KcL4vJVowPkFMXcuoKJScLJSty6gou5+7dRMOGEe3Y0dDuC5P303acdy4AT5w4QXPnzu1S/HV0dJwsosOsoqtAdgQ5XxaT8xh8gJy6kFNXKDlZKFmRU1dwORcvJrr55sZGj5i8n7bjvHMBGNu5cyc9+OCD0bTD0wq6O5EdQc6XxWQrxgfIqQs5dYWSk4WSFTl1BZVzzx6iM84gev112ewNk/fTdpxXKwDBL7IjyHkAAAA4adkyos9/Xi4Nju04jwKwomRHkPNlMdmK8QFy6kJOXaHkZKFkRU5doeR86cUXicaMOfnDS7LJKybvp+04jwKwomRHkPNlMTmPwQfIqQs5dYWSk4WSFTl1hZLzeT7vj6/89ZzJ+2k7zqMArCjZEeR8WUy2YnyAnLqQU1coOVkoWZFTVyg5D192GdG3viUXe8fk/bQd55sqAJ9//vn6z8ePH0+0gC9kR5DzAAAA3RoXVXz498QJ2RIk23G+qQIw+Y0fyZ+bNW3atPrtY+bPny+bo6+VmzlzJvXt25cGDx5My5cvt2qXitZ3bZeK1ndtTyM7gpwvi8lWjA+QUxdy6golJwslK3LqCiLn9dfTm3z7lwCYvJ+243xTBWDPnj3ptddei37WKABjCxYsSC0A+Z6C48ePp71799LGjRupf//+0TePmLZLReu7tktF67u2p5EdQc6XxeQ8Bh8gpy7k1BVKThZKVuTU5X3Ogwej7/x9bNUq2eIlk/fTdpxvqgA8/fTToyJw4MCBUQHI/2ZNNtIKwGPHjlG/fv0aCh6+8TRPJu1S0fqu7VLR+q7tWWRHkPNlMdmK8QFy6kJOXaHkZKFkRU5d3ufcvp1o4kT/c77HJKftON9UAThv3rwu3/yRNdlIKwD5ptL8PHwYNLZs2TIaO3asUbtUtL5ru1S0vmt7FtkR5DwAAEC3tXYt0Y03yqVBsx3nmyoAea/U6tWr6eabb46Kk5tuuilzspFWAG7bti16jeTXyq09+R83cuRIo3apaH3Xdqlofdd2iTtAPMnlPti1a5dc5CXk1IWcukLJyUz2XPjgrbfekou8hPdTyQ03EH31q5V6P23H+aYKwKRPfvKTclHT0grAoj1gRe1S0fqu7VLR+q7tWWRHkPNlMTmPwQfIqQs5dYWSk4WSFTl1eZ9z4kSiF17wP+d7THLajvPOBaCmtAKQ9zby1a9Z58AVtUtF67u2S0Xru7ZnkR1BzpcllK0t5NSFnLpCyclCyYqcurzOeeBAdAEIHTrkd84Ek5y247xKAfjUU0/RuHHjqHfv3tHEP/MyW2kFIONiJ+8q2KJ2fs5Zs2YZr+/a3u7XSyM7gpwHAADolp58kmjmTLk0eLbjvHMB+Mwzz1CvXr2iw5TJiZcVFSkxPldQPn7RokX1dj78yb9Y1n3witonTZrUsKxofdf2dr9eGtkR5HxZTLZifICcupBTVyg5WShZkVOX1zm/8AWilSujH73OmWCS03acdy4A+RxA3uv3qU99iq655ppo4p9PPfVU1fMDm3XixAkaPnw4HT16VDa1RLtfL4vsCHK+LCbnMfgAOXUhp65QcrJQsiKnLq9z8jn0O3dGP3qdM8Ekp+0471wADhgwgJ7k3anC448/HrVBOWRHkPNlMdmK8QFy6kJOXaHkZKFkRU5d3ubcsaNWAL7H25yCSU7bcd65AOS9f3v27JGLo2XcBuWQHUHOAwAAdDv33187BFxBtuO8cwE4YsQI+vjHP04PP/xwdM86nh566CG64IILojYoh+wIcr4sJlsxPkBOXcipK5ScLJSsyKnL25w8Fm7YUJ/1NqdgktN2nHcuAJcuXdrlAo544jYoh+wIcr4sJucx+AA5dSGnrlByslCyIqcuL3O+8Ubt9i/799cXeZkzhUlO23HeuQDkix7mzJnTpfjjZdwG5ZAdQc6XxWQrxgfIqQs5dYWSk4WSFTnfc+SIXNKUludsxi23EC1e3LDIy5wpTHLajvPOBWCMv7HiwQcfjCb+GcolO4KcBwAAaLBxI9GQIbWpavir1M47r/ZvRdmO82oFIPhFdgQ5XxaTrRgfIKcu5NQVSk4WStZun5OLvzPO4Jv71v49flyuYaVlOZt18821PYCCdzkzmOS0HedRAFaU7Ahyviwm5zH4ADl1IaeuUHKyULJ265xc9I0aVfuXnXUWkeO9bFuSs1l8q7phw4h275YtfuXMYZLTdpxHAVhRsiPI+bKYbMX4ADl1IaeuUHKyULJ2y5xcEPGesXjPX+zcc4kOH35/vgmqOZvV2Um0YkXt90tc+ZvkRU4DJjltx3kUgBUlO4KcBwCAbuyVV2qFEReAcs/YyJFEBw40LgsN/34zZtQm/rkbsB3nUQBWlOwIcr4sJlsxPkBOXcipK5ScLJSs3SpnZ2etMHrv+3C74MPB+/bJpVZUcjYj3qvJh3z59+PfNUdpOS2Z5LQd550LwLPPPlsuAg/IjiDny2JyHoMPkFMXcuoKJScLJWu3ysmHRbkAzCqORo8mevNNudSKSk5beXs1M5SSswkmOW3HeecCcPDgwfTuu+/KxVAy2RHkfFlMtmJ8gJy6kFNXKDlZKFm7Tc6XX67tHcs7LDpmDH+fq1xqxTmnrc7O/L2aGdqes0kmOW3HeecCcPbs2fTAAw/IxVAy2RHkPAAAdDNxkcTfh5tn3DjjPWhe4CuWuQ7J26vZDdiO884F4LRp06Jv/rjwwgtp1qxZ0TeAJCcoh+wIcr4sJlsxPkBOXcipK5ScLJSs3SInF34mRdLFFxO9+qpcasUpp41Dh96/efVrr8nWQm3L6cgkp+0471wAyq+AkxOUQ3YEOV8Wk/MYfICcupBTVyg5WShZK5+TvwGDz4/buVO2dDVhAn+9l1xqpemcttatI7rqqqa/wq5tOR2Z5LQd53vIBbZGjhyZO0E5ZEeQ82Ux2YrxAXLqQk5doeRkoWStfE4ulEyPyk2cSPTSS3KplaZz2uLij3+3JrUtpyOTnLbjvHMBCH6SHUHOAwBAN8LFn2mhdNllRN/9rlzqHz78O3x47V+wHudRAFaU7AhyviwmWzE+QE5dyKkrlJwslKyVzhl/vy8fBjYxdSrRtm1yqZWmctqKD/86aEtOBSY5bcd5lQJwy5YtNHPmTBrN9w56z4oVK+iw41fJQPNkR5DzZTE5j8EHyKkLOXWFkpOFkrWyOZ97rnZj502bZEu2yy/ngV0utWKdsxk2ezUztCWnApOctuO8cwG4fft26tOnT5eLPq655hpavnx5Yk1oJ9kR5HxZTLZifICcupBTVyg5WShZK5nz2Wdrxd/zz8uWfFdcYf8YwSpnM15/vbZX8+23ZYuVludUYpLTdpx3LgCnTJlCvXr1onHjxjUUgJs3b6aLLroosSa0k+wIch4AACrs4EGioUOJvv1t2VLsM5+pFY8+u+UWosWL5dJuzXacdy4ABw0aRBs2bIh+ThaAB092vtNOO60+D+0lO4KcL4vJVowPkFMXcuoKJScLJWvlcvJ9/PiGzs248kqijRvlUivGOZvB5zKed575OY05WppTkUlO23HeuQDs3bs3vf3eLthkAbht2zb6wAc+UJ9v1vHjx7vcW5Cn6667rr7O5MmTG9oGDhyYeIauuDjlcxb79u0bfZWdPFTt2i4Vre/ankZ2BDlfFpPzGHyAnLqQU1coOVkoWSuX8+mna4VcMz77WaL3duw0yzhnM5Ysqe0BVNDSnIpMctqO8z3kAlsjRoygSy+9lDZt2hQVX1ylrly5koYOHUqj+NwDZXxhSb9+/aLXi3EBuHr16sRa+To6Omj8+PG0d+/ekxs5G6l///4Nz+faLhWt79qeRnYEOV8Wk60YHyCnLuTUFUpOFkrWyuXkr0a7+Wa51MzcuURPPCGXWjHOaevAgdqhbcfvKo61LKcyk5y247xzAXj33Xd32TsXT/fdd59c3RkXemeeeWbDMpsC8NixY10KyLknOztPGu1S0fqu7VlkR5DzAABQYVz8rVoll5r53OeIHntMLvXD9u21G1VDF7bjvHMBeOLEiagYkcUf77Xq7OyUqzvjPWG33nprwzIuAPmwLx8i5b2O69evb2hP2rFjR5SPD6vGli1bRmPHjlVpl4rWd23PIjuCnC+LyVaMD5BTF3LqCiUnCyVr5XLOmlU7DNyMBQuIcsZRE8Y5ba1dS3TjjXJp01qWU5lJTttx3rkAjO3cuZMefPDBaOKipRV27doVXXHM/6Y5dOjQyQ2eVdF5iXwOYhpezgVVsjhde7JDxV9b59ouFa3v2i5xB4gnudwHz/ANSQOAnLqQU1coOZnJuUs+MBlgfWD8fvJdOPhCkGbwOfaPPCKXWmnZ+3nDDURf/apc2jTj97NkJu+n7TivVgBy0bdu3bpoalUByHv+JvCXVBeYOnUqLc64PLxoj5pru1S0vmt7FtkR5HxZTDqxD5BTF3LqCiUnCyVrpXIeP0501lm1f5uxcCHRww/LpVaMcjaDD/++8IJc2rSW5VRmktN2nHcuAPfv30+XX355VKQkp+nTp9M777wjV3dy1skOvWbNGrm4Cy4Al/BVQin4nDo+VJx1Tp1ru1S0vmt7FtkR5DwAAFQU7/lzuQ/vokVEX/uaXFq+l1+uXQCiXFtUhe0471wA8gvK4i+ePsM3k1TCBRBf/Sq/Xm7fvn00b968aE8ZHwLmw6P8zSRbt26trzN//nyaxedDvIeLp7yral3b2/16aWRHkPNlMdmK8QFy6kJOXaHkZKFkrVROl1vAsJtuIjLY2ZLHKKeNI0eI+Aig455JST1ni5jktB3nnQtA3jvFhyMfeeQReuGFF+jFF1+MfuZlfPWqFi6CPsv3JkrBewX5djT8evx9xPIikEmTJjXcO48Pp/IblXVfPdf2dr9eGtkR5HxZQjnfAjl1IaeuUHKyULJWKqfLLWAYn0LV7BXE7zHKaePznye6/nq51Jl6zhYxyWk7zjsXgFyQvJVyN25exvcCLBtfpTx8+HA6evSobGqJdr9eFtkR5HxZTLZifICcupBTVyg5WShZK5XT5RYwjO+0sXKlXGrFKGeRY8dq/37967W9f7wXUJlKzjYwyWk7zjsXgLxX7uGUXbJ8NXDReWrQOrIjyHkAAKgol1vAsNtvJzI40tRSXOwNGfL+1KKLS6vEdpxvqgCcM2dOfYovAPnYxz4WvThPfC8+XsZtUA7ZEeR8WUy2YnyAnLqQU1coOVkoWSuV0+UWMGzpUiLHL3Iwypnn2WeJpk+v/dyCPX8x55xtYpLTdpxvqgCUF3vkTVAO2RHkfFlMzmPwAXLqQk5doeRkoWStTM53363tMXM5Demee2qTg8KcRbgIvesuuVSdc842MclpO873kAtM8E2ITScoh+wIcr4sJlsxPkBOXcipK5ScLJSslcn5+utEY8bIpXb+3/+rFWAOCnMWmTatthewxZxztolJTttxvqkCEPwnO4KcBwCACvrOd4hcT7/i8//4PMAy7N5duwoZ9/uzZjvOowCsKNkR5HxZTLZifICcupBTVyg5WShZK5Nz3brad/m6uP9+ottuk0utFOaUOjtrr3vGGbWrmN94Q67REtY5S2KS03acVykAn376aVq6dOnJ/nJblwnKITuCnC+LyXkMPkBOXcipK5ScLJSslcm5bJn73ju+j2DGt2mZKsyZxN/wMWNGbWrz1b5WOUtkktN2nHcuALnIkxd+4CKQ8smOIOfLYrIV4wPk1IWcukLJyULJWpmcX/iC87d4RI/nbwNxUJgztnEj0bBhtb1/nZ2yteWMc5bMJKftOO9cAPKNoLnQ69WrF5166qnRv8kJyiE7gpwHAIAKmj2b6Kmn5FI7/D3A/H3ArZA8r4+Lv1GjiJ555v1l0DTbcd65ABwwYABt2LDhZOHe/sodssmOIOfLYrIV4wPk1IWcukLJyULJWpmcn/xk7ZCqC/5yh4UL5VIrXXLy1cl8bh+f48c/c/HHP5dc/HXJ6SmTnLbjvHMBOGHCBNqyZYtcDCWTHUHOl8XkPAYfIKcu5NQVSk4WStbK5Bw+nL9AXi61w6/B373roCHn22/Xij2+upf3LM6f782ev8L30xMmOW3H+R5yga3nn3+e+vbtS9OnT6frrrvu5EbDwoYJyiE7gpwvi8lWjA+QUxdy6golJwslayVyHjhQKwBdrV/vfCVxQ06+MnnOnNrPfJsXD/b8xXLfT4+Y5LQd550LQP4uYHnhBy4CKZ/sCHIeAAAq5qWXaoeAXT32GNHnPieXNo+LPy4CY/v3v/8zqLEd550LwIEDB0aFHv87aNCgLhOUQ3YEOV8Wk60YHyCnLuTUFUpOFkrWSuTcsKF2EYirxx8n6uiQS63Uc/KePt7j99ZbDe2+yH0/PWKS03acdy4ATz/9dHrhhRfkYiiZ7Ahyviwm5zH4ADl1IaeuUHKyULJWIiffvoVvA+OKC8nPflYutRLljK/y3bRJNnsj9/30iElO23HeuQCcN2/eyQLfj2P58D7ZEeR8WUy2YnyAnLqQU1coOVkoWSuRk28AzTeCdsWF25VXyqVWdvJeRI/O9cuS+356xCSn7TjvXADyxR98/79LLrnkZH+5kubMmdMwQTlkR5DzAABQMXzhxje/KZfae/ZZos98Ri61M3cu0d13y6XQQrbjvHMBKC/6kBOUQ3YEOV8Wk60YHyCnLuTUFUpOFkrWSuS8/HKizZvlUnvPPceDhlxqbuNGOnrhhURHj8oW7+S+nx4xyWk7zjsXgOeee27uBOWQHUHOl8XkPAYfIKcu5NQVSk4WStZK5Pz4x4neeEMutcdFJBeTzeCi7xOfoGdvu022eCn3/fSISU7bcd65AAQ/yY4g58tishXjA+TUhZy6QsnJQskafM69e4mGDiU6dEi22Nu2jWjqVLnUzF13RVcQZ+b0TJVy2o7zKAArSnYEOQ8AABXCX7O2ZIlc2pwXXySaNEkuLfbEE7ULP3bulC3QBrbjvHMBOHr06NwJyiE7gpwvi8lWjA+QUxdy6golJwsla7A55XfsauAbSk+cKJfm4+8f5gx8CxlKyempKuW0HeedC0B50YecoByyI8j5spicx+AD5NSFnLpCyclCyRpkTi74uOjiAlCr+GM7dhBNmCCXZuvsJJoxg+j+++uLgnw/PWaS03ac7yEX2Jo5c2bDNONkJ7jgggui4m/KlCly9aZMnjy5oajkbx1JOnjwYPTa/J3EgwcPpuXLlze0S0Xru7ZLReu7tqeRHUHOl8VkK8YHyKkLOXWFkpOFkjXInFz48aTt1VeJLr5YLs3GhR8XgJ2d9UVBvp8eM8lpO847F4BZHnroIbr22mvl4qZwAbh69Wq5uK6jo4PGjx9Pe/fupY0bN1L//v1pU86dx4vWd22XitZ3bU8jO4KcBwCAQLXisG/Sa68RXXSRXJpu926iYcNqew2hVLbjfMsKwLfeeutknxgmFzclrwA8duwY9evXr6Egmjt3bjSlKVrftV0qWt+1PYvsCHK+LCZbMT5ATl3IqSuUnCyUrKHk3PH006057JvEt5Lh+/iZWLw4dS9kKO9nlXLajvPOBeDnP/95uv7662nhwoX16eqrr6YRI0ZEe6o0cAHIh335EOioUaNo/fr19bYdJ7c6+LAwHyaNLVu2jMaOHVufTypa37VdKlrftT2L7Ahyviwm5zH4ADl1IaeuUHKyULKGknPHrFmpBZeqN9/kKzzl0pp9+2rfFLJ0KdG0abViNOXeg6G8n1XKaTvOOxeA8qKP5DTR9iqiAocOHaJVq1ZR7969aRvfp4j4dkXbotfq7Hz/3IO1a9fSyJEj6/NJReu7tktF67u2S9wB4kku98GuXbvkIi8hpy7k1BVKTmay58IHfNTKeycznhgxIvq3pbjIGzVKLiV66qnavQa58OP7/XEh+M47cq1IEO8nVat/2o7zzgXgoEGDukxDT3aQqVOntuyPFD/3Yt7tTPZ7yIrWd22XitZ3bc8iO4KcBwCAwPCev1tukUv1HThAlNzJkDznkItA8JLtOO9cAJaBC8Al793wks+R40PDpufIFa3v2i4Vre/ankV2BDlfllC2tpBTF3LqCiUnCyWr1zkTBdiOdhRg/G0iw4fXfk7eaoYv+DDk9fuZUKWctuO89wXgvn37aN68edGeMD4EzIc/+/TpQ1u3bq2vw8VQ3lWy8+fPp1l83oTh+q7t7X69NLIjyPmymJzH4APk1IWcukLJyULJ6m1Oca+/tuTk7/M966zaz03eaqYtORVUKaftOO9cAL5+skPyPerOOeeck330jC6ThjVr1kQXlfDVsPztIsmLQBgfHuVfPOs+eZMmTWpYVrS+a3u7Xy+N7AhyviwmWzE+QE5dyKkrlJwslKze5uRDvokCrC05jx+v3drF4VYzbcmpoEo5bcd55wLwsssuq1/0kTaV7cSJEzR8+PCTGzRHZVNLtPv1ssiOIOcBAMBzfOL/eee1/qIP6d13iYYMqRWfTRR/UA7bcd65AOTDkXy/v9mzZ0eHavnwZ3KCcsiOIOfLYrIV4wPk1IWcukLJyULJ6mVOvthRXPTRtpxcBDpoW05HVcppO847F4BDTm4l7NmzRy6GksmOIOfLYnIegw+QUxdy6golJwslq3c533479fCrdzkzIKcuk5y247xzAch7/datWycXQ8lkR5DzZTHZivEBcupCTl2h5GShZPUuJ4+rc+bIpf7lzICcukxy2o7zzgXg9OnTqWfPnjRu3Ljoytc5JztscoJyyI4g5wEAwGM8fmLnCliwHeedC0B50YecoByyI8j5sphsxfgAOXUhp65QcrJQsnqTky/44HP/+PAvHwYWvMlZADl1meS0HeedC0D+SrK8CcohO4KcL4vJeQw+QE5dyKkrlJwslKyl5+Rz/fiCD77qN+fq29JzGkJOXSY5bcf5HnIBVIPsCHK+LCZbMT5ATl3IqSuUnCyUrKXmTN7sueCWL6XmtICcukxy2o7zKAArSnYEOQ8AAJ7gQ75NfNsGQJLtOI8CsKJkR5DzZTHZivEBcupCTl2h5GShZC0tZ8btXrKUltMScuoyyWk7zqMArCjZEeR8WUzOY/ABcupCTl2h5GShZC0tZ8btXrKUltMScuoyyWk7zqMArCjZEeR8WUy2YnyAnLqQU1coOVkoWUvLedVVVrd7KS2nJeTUZZLTdpxHAVhRsiPIeQAAKNmhQ0TDh9f+BXBkO86jAKwo2RHkfFlMtmJ8gJy6kFNXKDlZKFlLycl7/ngPoIVScjYBOXWZ5LQd51EAVpTsCHK+LCbnMfgAOXUhp65QcrJQspaSs4lv+yglZxOQU5dJTttxHgVgRcmOIOfLYrIV4wPk1IWcukLJyULJ2vac8b3/Ur7tI0/bczYJOXWZ5LQd51EAVpTsCHIeAABKxPf94/v/ASixHedRAFaU7AhyviwmWzE+QE5dyKkrlJwslKxty8l7/rj4s7j3X1LbcjpCTl0mOW3HeRSAFSU7gpwvi8l5DD5ATl3IqSuUnCyUrC3PmSz8+N8mij/W8pxKkFOXSU7bcR4FYEXJjiDny2KyFeMD5NSFnLpCyclCydrSnPG3ffAh3yYLv1hLcypCTl0mOW3HeRSAFSU7gpwHAIA2sfy2D4Bm2I7zKAArSnYEOV8Wk60YHyCnLuTUFUpOFkrWluZs4nYvWVqaUxFy6jLJaTvOowCsKNkR5HxZTM5j8AFy6kJOXaHkZKFkbUlOPtzLh32buN1LlpbkbAHk1GWS03acRwFYUbIjyPmymGzF+AA5dSGnrlByslCyqubcvVvlgo80qjlbCDl1meS0HeeDKADXrVtHY8aMoX79+tH5559Pjz76aEP75MmT6ZRTTqlPAwcObGiXDh48SDNnzqS+ffvS4MGDafny5artUtH6ru1pZEeQ8wAA0ALPPNOSwg+giO04730BeODAAZo+fTpt3ryZDh06RGvXrqU+ffrQzp076+twAbh69erEo/J1dHTQ+PHjae/evbRx40bq378/bdq0Sa1dKlrftT2N7AhyviwmWzE+QE5dyKkrlJwslKwqOU/+faZRo2pFYIuo5GwD5NRlktN2nPe+AExzzjnn0MMPP1yftykAjx07Fu1JTBZQc+fOjSaNdqlofdf2LLIjyPmymJzH4APk1IWcukLJyULJ6pzziSdqe/5aWPwx55xtgpy6THLajvPBFYB79uyhU089taEa5gKQD/vyIdJRJ7e+1q9f//4DhB07dkSHifmwamzZsmU0duxYlXapaH3X9iyyI8j5sphsxfgAOXUhp65QcrJQsjrlfPnlWvH35JOyRZ1TzjZCTl0mOW3H+aAKQN4bNmHCBJo3b55sivAh4lWrVlHv3r1p27ZtsjnCy7mg6uzsrC/jw8ojR45UaZeK1ndtl7gDxJNcDgAAyvhv84wZRPffL1sA2sp2nA+mADx+/Hh0LuCUKVOiQjDP1KlTaXHGl2wX7VFzbZeK1ndtzyI7gpwvi8lWjA+QUxdy6golJwsla9M5ufDjArDz/Y30Vmo6Z5shpy6TnLbjfBAF4IkTJ6JfbOLEiXT06FHZ3AUXgEuWLJGLI1w88qHirHPqXNulovVd27PIjiDny2JyHoMPkFMXcuoKJScLJatVTr6nX/ztHnzoN3FRYqtZ5SwRcuoyyWk7zntfAPKhz9mzZ0dXwR45ckQ20759+6JDwrynLHmV8NatW+vrzJ8/n2bNmlWf5+Ip76pa1/Z2v14a2RHkfFlMtmJ8gJy6kFNXKDlZKFlzc8Zjz1tvvX9j5/jbPXhZG+Xm9Ahy6jLJaTvOe18A7tq1KzoEKqd77723vs6aNWtoxIgR0dWyo0eP7nIRyKRJkxrunceHU/mNyrqvnmt7u18vjewIch4AAAzwVb1Dhrw/3XIL7u8HXrId570vAF3x4ePhw4cbHTrW0O7XyyI7gpwvi8lWjA+QUxdy6golJwsla5ecyW/ziG/t8u67jeuUoEtOTyGnLpOctuN85QvA7kp2BDlfFpPzGHyAnLqQU1coOVkoWRtybtjw/rd5cCHokSDfT49VKaftOI8CsKJkR5DzZTHZivEBcupCTl2h5GShZI1y8qHdeK8fF4EeCur9DECVctqO8ygAK0p2BDkPAADvSRZ+Hu71AzBhO86jAKwo2RHkfFlMtmJ8gJy6kFNXKDmZ11n5Ct73Cr99CxYEcXGH1+9nAnLqMslpO86jAKwo2RHkfFlMzmPwAXLqQk5doeRk3mXlC/RSrur1LmcG5NRVpZy243wPuQCqQXYEOV8Wk60YHyCnLuTUFUpOVmrW+KrdQ4dq9+y76qr3C79kO5Wc0wJy6qpSTttxHgVgRcmOIOcBACqLz+HjPXvJPX1c/HERyMUgQAXZjvMoACtKdgQ5XxaTrRgfIKcu5NQVSk7Wtqzx3jy+Z198MUf8LR0G92VtW05HyKmrSjltx3kUgBUlO4KcL4vJeQw+QE5dyKkrlJys5VnT9vbFN2620PKcSpBTV5Vy2o7zPeQCqAbZEeR8WUy2YnyAnLqQU1coOVlLsubt7Uv5zngTLcnZAsipq0o5bcd5FIAVJTuCnAcACEZc1HGRp7C3D6CKbMd5FIAVJTuCnC+LyVaMD5BTF3LqCiUns84q9+A991zX27Y47u1LY52zJMipq0o5bcd5FIAVJTuCnC+LyXkMPkBOXcipK5ScLDerLOBksRdPzz9fa0/ctkVbbk6PIKeuKuW0HedRAFaU7AhyviwmWzE+QE5dyKkrlJxcsGVmLSr2YrJIbJHMnJ5BTl1Vymk7zqMArCjZEeQ8AICqZKGWdq5e2lRSsQdQRbbjPArAipIdQc6XxWQrxgfIqQs5dZWaM61IS9ub9965eplZ056nRJk5PYOcuqqU03acRwFYUbIjyPmymJzH4APk1IWcukrLuXFj10IvbW9e4ly90rJaQk5dyKnLJKftOI8CsKJkR5DzZTHZivEBcupCTl0tz5m2d46LP77nXtptV9LWf0/LsypBTl3Iqcskp+04jwKwomRHkPMA0I3lFGyph3PjKa34AwAv2I7zKAArSnYEOV8Wk60YHyCnLuTUlZkzr7CL5RV4aYdzYybPnSIzq2eQUxdy6jLJaTvOowCsKNkR5HxZTM5j8AFy6kLOJmUUXak5TQq7vAIvlvGazUrN6iHk1IWcukxy2o7zKAArSnYEOV8Wk60YHyCnLuRMUVRo2RR0JoVdrOh1lbX1PXWAnLqQU5dJTttxHgVgRcmOIOcBoEVMCizT4s6koIuZvC4AVJbtOI8CMAAHDx6kmTNnUt++fWnw4MG0fPlyuUoXsiPI+bKYbMX4ADl1hZLzpa1b5SI7poWdSXGXU9CF8n6yULIipy7k1GWS03acRwEYgI6ODho/fjzt3buXNm7cSP3796dNmzbJ1RrIjiDny2JyHoMPkFNXaTlziqgubIq3vKmosGM2uVKU9n42IZSsyKkLOXWZ5LQd51EAeu7YsWPUr1+/hoJv7ty50ZRHdgQ5XxaTrRgfIKeuUnI2UdDteugh+Sx2HAs7U6W8n00KJSty6kJOXSY5bcd5FICe27FjB51yyinRYeDYsmXLaOzYsYm1upIdQc577cQJuQRCklJYlTaZ7I2Ltal4AwBoBdtxHgWg57Zt2xYVgJ2dnfVla9eupZEjRybW6kp2BDlflpdefJFozx4iPtfqsceIVq6sfWfo/PlEU6cSffzjXQdxTOFNgsnWq7omCrpScjYhlJwslKzIqQs5dZnktB3nUQB6znYPIHeAeMpajgkTJkyYMGGq3mQDBaDn+BxAvvrX9hxAAAAAgCwoAAPAxZ7tVcAAAAAAWVAABoAP//KuXZv7AAIAAABkQQHYTcjzBDBhwoQJEyZM1ZpsoACEtrLtoGVBTl3IqSuUnCyUrMipCzl1tSInCkBoq1Z04lZATl3IqSuUnCyUrMipCzl1tSInCkAAAACAbgYFIAAAAEA3gwIQAAAAoJtBAQhNmTZtWvQNJTzN569xE1555RWaMGEC9evXj84880z6+te/btXO34By6aWXRvc8/MhHPkILFy5s+Do8U+vWraMxY8ZEr3P++efTo48+2tDOt9iZOXNm5i12XNtNtTpn0fObKnqeohxF7bHXXnsteo1PfepTsslIO3LyVzKec845NGDAAJo3bx4daeKr51qd05fPUdHfi6LHm2p1zqLnN1X0PK45Y2V/jkxy+vA5Ksrpy+fI9fESCkBwsmDBgi4fmOPHj9O5555L119/fdQhn3rqqajDvsjfA2zQzsaNG0dXXXVV1P7SSy/R0KFDaSV/b7CFAwcO0PTp02nz5s106NCh6A9Nnz59aOfOnfV1Ojo6cm+y7dpuotU5TZ7fhMnz5OUwaY9Nnjw52kBoZuBqR87HHnuMPvrRj9LTTz9Nhw8fpjVr1tCTTz5ZbzfRjpy+fI5iaX8vmOnj87Q6p8nzmzB5HpecSWV/jmJZOX35HMWycvrwOXJ9fBoUgOAk7QPDX1rds2fPhi25K664Iir4TNoZbw3Kge66666rzzeLtzQffvjh6Gf+mj0uPJOvk/yaPdd2F5o50ySf30UrcvLeYL7i7Y477mhq4EqjnfOCCy6IBitt2jl9+Bwlpf29sHm8Lc2cacr4HCXl5Sz7c5SUldOHz1FSVk7fPkcx18ejAAQnaR8Y3pOXVuDxLnSTdjZr1qyo4/IWFx8u5sPEGzZsqLc3Y8+ePXTqqadGBSjj3fq8y59fI7Zs2TIaO3asSnuztHNK8vmbJZ+nKEdRO+OtXP6j9vrrr6sNXNo5jx49GvXfO++8kwYNGkQf/vCH6eqrr6Z33323vn4ztHMyHz5HSWl/L2web0M7pySfv1nyeTRy+vA5SkrL6cvnKCktJ/Ptc8RcH89QAIKTtA8Mb4kMGzaMbrjhhqgz8u59PieBd6ObtDP+w8WHiblD83TttdfW25rBr8mHQvgck9i2bdui506ey8G71UeOHKnS3oxW5ExKe/5mpD1PUY6idsZ96a677op+1hi4WpHz1Vdfjdo/8YlPRH+EeZ7Px7n55pvr69tqRU7mw+coKe3vhc3jTbUiZ1La8zcj7Xk0cvrwOUpKy+nL5ygpLSfz7XPk+vhYD7kAwEbWB2b79u1RQceFHZ+0yltPyRtZ5rVz5z777LPp1ltvjc514D8MvBXD883gcw753IkpU6ZEzx0r2mJybbfVqpyxrOe3lfU8RTmK2vncFh4A+PmZ68DVqpw8WHH7+vXr6+0PPPAAjR49uj5vo1U5ffkcJaX9vbB5vIlW5YxlPb+trOdxzenL5ygpLacvn6OktJy+fY5cH5+EAhCcpH1g0lxyySV0zz33yMV1yfa4I/OHLcYd+aKLLqrPmzpx4kRUWE6cODE65JDEHx4uQLPOmXBtt9HKnCzv+W3kPU9RjqL2FStWRP/vcuITnW21Mifjw1XJgesrX/lKtCFjq5U5ffkcJaX9vbB5fJFW5mR5z28j73lcc/ryOUpKy8l8+BwlpeX06XPk+ngJBSA4SfvAMN464nP99u3bR7fffnt0STpf5WXSzh37Qx/6EH3pS1+KlvGtDHhvIb+WDd4VPnv27OiqqKxbC/CHI++qKdd2E63OafL8JkyeJy+HSXtSs3su2pHzxhtvjAaA5KEr2z0Crc7p0+colvX3wvTxeVqd0+T5TZg8j0tOqczPUSwrpy+fo1haTl8+R66PT4MCEJpy0003ddnCXLRoUb2dD/HyrnzeIuGLO/jS+aSidu60F154YdTOW4nc8fnEZhu7du3qkpGne++9t74O7y7nLSp+nbT7Jrm2m2h1TpPnN2HyPHk5TNqTmh242pGTBwU+/4avDjz99NOjKwLlFnmRduT05XNU9Pei6PEmWp3T5PlNmDyPS06pzM9RUU5fPkdFOX34HLk+Pg0KQAAAAIBuBgUgAAAAQDeDAhAAAACgm0EBCAAAANDNoAAEAAAA6GZQAAIAAAB0MygAAQAAALoZFIAAAAAA3QwKQIAA9ejRAxMmryYACAs+tQABwoALPkF/BAgPPrUAAcKACz5BfwQIDz61AAHCgAs+QX8ECA8+tQABwoALPkF/BAgPPrUAAcKA21qDBg2i7373u3KxioULF9KiRYvkYhWtzJ0H/REgPPjUAgTI1wH3ox/9KG3ZskUu7uKMM84wWs+Uy/OlZW5lIWVTAKZly9PK3Hl87Y8AkA2fWoAA+Trg2hYsPkjL3MpCCgUgAPgAn1qAALVywH3zzTfp05/+NH3oQx+ioUOH0j333FNv4wLjrrvuohEjRtCAAQNo5syZdPTo0ahtxowZdMopp9SnZcuW1R+zdOlSGjlyJJ122mnRsuQeu7zXW7JkSfR4bps/fz4dOXKk3paUfL68jFJe5rznyMssvfTSSzRmzJjoeSZNmkSzZ89uKABHjx4dvXafPn2i9bZt2xYtz8qWtT7j3HfccQcNHz48yjZv3jw6duxYvT3vsVnvtcnv2sr+CACtgU8tQIBaNeB2dnbSuHHj6JprrqH9+/fTyy+/TOeccw5961vfitq5QJgwYQLt3r2b9uzZExVIDzzwQP3xaXus+DH8nK+99lp9WVyw5b3e1q1bafDgwbRjxw46cOAArVy5kp588snEM79PFoB5GaWszFnPkZdZOnHiRNS2ePFiOnjwID3yyCPUq1ev1D2AXHAtX76czj777OhxLC1bLG19zv2xj32MXn31Vdq1a1f082233SYe2fWxWe+16e/aqv4IAK2DTy1AgFo14L7wwgv0wQ9+sF5QMC4U5syZE/3MBcbGjRvrbV/84hfp85//fH0+rWDhxzz++OMNy+KCLe/1XnzxRRo2bBjt3bs38ch0sgDMyyhlZc56jrzM0ubNm+nDH/5ww7qTJ09OLQBjZ555Jr3yyivRz2nZpOT6nHvdunX1tm9+85tR8ZolfmzWe236u7aqPwJA6+BTCxCghgF3yJDmJ+HRRx+NDhHyXqqePXtGE8/z3jDGBUbyHDPeu8SHC2NpBQs/hguMpLhgK3q9tWvX0sUXXxztheLXMj0EnJdRysqc9RxFmZO4AOO9cEkLFixoKAC5oOK9ar17964f7o2Lz7Rseetzbt6bF9u+fXtUwMXyHpv2Xpv+rigAAcKDTy1AgFo14PI5YXwokA/9pckrjBifIyYLFvkYFhdsRa8XO3ToUHRO3Be+8AXZFHEpAE0yJ5/DNDPjPYCnn3565h5A3vvGBRqv9+6770bLeE/chg0bop9ltqL18/YAFj02lnyvTX/XVvVHAGgdfGoBAtSqAZcH+rFjx9L1119Pb731Fr399tu0atUq+vKXvxy15xVGjC8y4PWTBYN8DEueA5j1erz36c4774zOwXvnnXdo+vTpdO211zY8T8ylADTJnHyOvMwSF358nh1fYMHnAHJBljwHkAssvjCGz73jwosvPOE9bHFRJrMVrc+5L7jgguj8Pz7nkn++9dZbCx+b9V6b/q6t6o8A0Dr41AIEqJUDLl/1OWvWrGjPFU9z586NBn6WVxgx3vvEhy35UGHyitqsApBlvR4fguRz73gP1MCBA6OiJM4huRSAJpnlc2RlTsPPk3cVMN8Whn8//j0/97nPRVdLxwVdWra89Tn37bffTueee260t6+jo6Ph6uWsx+a91ya/ayv7IwC0Bj61AAHCgAs+QX8ECA8+tQABwoALPkF/BAgPPrUAAcKACz5BfwQIDz61AAHCgAs+QX8ECA8+tQABwoALPkF/BAgPPrUAAcKACz5BfwQIDz61AAHiARcTJp8mAAgLPrUAAAAA3cz/BzPkT4U2D2fU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48523" y="209273"/>
            <a:ext cx="7543800" cy="6034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000" spc="-50" baseline="0"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2" name="ZoneTexte 1"/>
          <p:cNvSpPr txBox="1"/>
          <p:nvPr/>
        </p:nvSpPr>
        <p:spPr>
          <a:xfrm>
            <a:off x="731308" y="2356200"/>
            <a:ext cx="75007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Bases de données majeures</a:t>
            </a:r>
          </a:p>
          <a:p>
            <a:r>
              <a:rPr lang="fr-FR" sz="2400" dirty="0"/>
              <a:t>	collecte des données individuelles et collectives</a:t>
            </a:r>
          </a:p>
          <a:p>
            <a:endParaRPr lang="fr-FR" sz="2400" dirty="0"/>
          </a:p>
          <a:p>
            <a:r>
              <a:rPr lang="fr-FR" sz="2400" dirty="0"/>
              <a:t>Attention à la qualité de ces données</a:t>
            </a:r>
          </a:p>
          <a:p>
            <a:r>
              <a:rPr lang="fr-FR" sz="2400" dirty="0"/>
              <a:t>	bases avec les </a:t>
            </a:r>
            <a:r>
              <a:rPr lang="fr-FR" sz="2400" dirty="0" err="1"/>
              <a:t>Raw</a:t>
            </a:r>
            <a:r>
              <a:rPr lang="fr-FR" sz="2400" dirty="0"/>
              <a:t> data vs Annotation</a:t>
            </a:r>
          </a:p>
          <a:p>
            <a:endParaRPr lang="fr-FR" sz="2400" dirty="0"/>
          </a:p>
          <a:p>
            <a:r>
              <a:rPr lang="fr-FR" sz="2400" dirty="0"/>
              <a:t>Ces données seront agrégées sur le génome humain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698C65F-2FE8-8C48-B627-F15F47B8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des bases de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protéiques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9305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b="1" dirty="0" err="1"/>
              <a:t>Genome</a:t>
            </a:r>
            <a:r>
              <a:rPr lang="fr-FR" sz="4400" b="1" dirty="0"/>
              <a:t> browsers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39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744" y="4131087"/>
            <a:ext cx="6271708" cy="24222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744" y="1457314"/>
            <a:ext cx="6271708" cy="2427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31527" y="3271892"/>
            <a:ext cx="279699" cy="6488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1526" y="5177789"/>
            <a:ext cx="279700" cy="14111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512956" y="1457314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12956" y="4131087"/>
            <a:ext cx="10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mm10</a:t>
            </a:r>
          </a:p>
        </p:txBody>
      </p:sp>
    </p:spTree>
    <p:extLst>
      <p:ext uri="{BB962C8B-B14F-4D97-AF65-F5344CB8AC3E}">
        <p14:creationId xmlns:p14="http://schemas.microsoft.com/office/powerpoint/2010/main" val="1255411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Genome Builds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23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7586BA-5963-904E-B3F3-8F82DEB4AB48}"/>
              </a:ext>
            </a:extLst>
          </p:cNvPr>
          <p:cNvSpPr/>
          <p:nvPr/>
        </p:nvSpPr>
        <p:spPr>
          <a:xfrm>
            <a:off x="2190658" y="6330563"/>
            <a:ext cx="62391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dirty="0"/>
              <a:t>Source: </a:t>
            </a:r>
            <a:r>
              <a:rPr lang="fr-FR" sz="1200" dirty="0" err="1"/>
              <a:t>https</a:t>
            </a:r>
            <a:r>
              <a:rPr lang="fr-FR" sz="1200" dirty="0"/>
              <a:t>://</a:t>
            </a:r>
            <a:r>
              <a:rPr lang="fr-FR" sz="1200" dirty="0" err="1"/>
              <a:t>genome.ucsc.edu</a:t>
            </a:r>
            <a:r>
              <a:rPr lang="fr-FR" sz="1200" dirty="0"/>
              <a:t>/FAQ/</a:t>
            </a:r>
            <a:r>
              <a:rPr lang="fr-FR" sz="1200" dirty="0" err="1"/>
              <a:t>FAQreleases.html</a:t>
            </a:r>
            <a:endParaRPr lang="fr-FR" sz="1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DDAF68-0999-3749-B613-B44D47E4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424"/>
            <a:ext cx="9144000" cy="2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2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/>
              <a:t>Genome</a:t>
            </a:r>
            <a:r>
              <a:rPr lang="fr-FR" sz="3600" dirty="0"/>
              <a:t> Browsers – L’outil de référence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Elément de référence absolue le </a:t>
            </a:r>
            <a:r>
              <a:rPr lang="fr-FR" b="1" dirty="0">
                <a:solidFill>
                  <a:srgbClr val="00B050"/>
                </a:solidFill>
              </a:rPr>
              <a:t>génome</a:t>
            </a:r>
          </a:p>
          <a:p>
            <a:r>
              <a:rPr lang="fr-FR" dirty="0"/>
              <a:t>Agrégateur et générateur d’informations/annotations</a:t>
            </a:r>
          </a:p>
          <a:p>
            <a:pPr lvl="1"/>
            <a:r>
              <a:rPr lang="fr-FR" dirty="0"/>
              <a:t>Prédictions de gènes</a:t>
            </a:r>
          </a:p>
          <a:p>
            <a:pPr lvl="1"/>
            <a:r>
              <a:rPr lang="fr-FR" dirty="0"/>
              <a:t>Protéines</a:t>
            </a:r>
          </a:p>
          <a:p>
            <a:pPr lvl="1"/>
            <a:r>
              <a:rPr lang="fr-FR" dirty="0"/>
              <a:t>Données d’expression</a:t>
            </a:r>
          </a:p>
          <a:p>
            <a:pPr lvl="1"/>
            <a:r>
              <a:rPr lang="fr-FR" dirty="0"/>
              <a:t>Variations</a:t>
            </a:r>
          </a:p>
          <a:p>
            <a:r>
              <a:rPr lang="fr-FR" dirty="0"/>
              <a:t>Synthèse rapide et visuelle de données primordiales</a:t>
            </a:r>
          </a:p>
          <a:p>
            <a:pPr lvl="1"/>
            <a:endParaRPr lang="fr-FR" dirty="0"/>
          </a:p>
          <a:p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 bwMode="auto">
          <a:xfrm>
            <a:off x="941904" y="1520157"/>
            <a:ext cx="40005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EBI - E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nsembl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6" r="937" b="5335"/>
          <a:stretch/>
        </p:blipFill>
        <p:spPr bwMode="auto">
          <a:xfrm>
            <a:off x="479647" y="2026310"/>
            <a:ext cx="316758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Il y a </a:t>
            </a:r>
            <a:r>
              <a:rPr lang="fr-FR" dirty="0" err="1"/>
              <a:t>Genome</a:t>
            </a:r>
            <a:r>
              <a:rPr lang="fr-FR" dirty="0"/>
              <a:t> Browsers…</a:t>
            </a:r>
          </a:p>
        </p:txBody>
      </p:sp>
      <p:pic>
        <p:nvPicPr>
          <p:cNvPr id="12" name="Espace réservé du contenu 3" descr="NCBI_BBS10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b="3634"/>
          <a:stretch>
            <a:fillRect/>
          </a:stretch>
        </p:blipFill>
        <p:spPr>
          <a:xfrm>
            <a:off x="1692149" y="4122436"/>
            <a:ext cx="3935730" cy="2370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25</a:t>
            </a:fld>
            <a:endParaRPr lang="fr-F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560" r="1048" b="17124"/>
          <a:stretch/>
        </p:blipFill>
        <p:spPr bwMode="auto">
          <a:xfrm>
            <a:off x="4848677" y="2026310"/>
            <a:ext cx="3639240" cy="1740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 bwMode="auto">
          <a:xfrm>
            <a:off x="4587430" y="1524985"/>
            <a:ext cx="41536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UCSC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Browser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5597097" y="6092764"/>
            <a:ext cx="3251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NCBI –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Map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Viewer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703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</a:t>
            </a:r>
            <a:r>
              <a:rPr lang="fr-FR" dirty="0" err="1"/>
              <a:t>Genome</a:t>
            </a:r>
            <a:r>
              <a:rPr lang="fr-FR" dirty="0"/>
              <a:t> browsers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26</a:t>
            </a:fld>
            <a:endParaRPr lang="en-US"/>
          </a:p>
        </p:txBody>
      </p:sp>
      <p:pic>
        <p:nvPicPr>
          <p:cNvPr id="10" name="Image 9" descr="Capture d’écran 2014-01-22 à 22.37.45.png">
            <a:extLst>
              <a:ext uri="{FF2B5EF4-FFF2-40B4-BE49-F238E27FC236}">
                <a16:creationId xmlns:a16="http://schemas.microsoft.com/office/drawing/2014/main" id="{B1E89573-8C15-C347-B836-18517EE9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24" y="2574719"/>
            <a:ext cx="7009040" cy="2717203"/>
          </a:xfrm>
          <a:prstGeom prst="rect">
            <a:avLst/>
          </a:prstGeom>
        </p:spPr>
      </p:pic>
      <p:pic>
        <p:nvPicPr>
          <p:cNvPr id="11" name="Image 10" descr="Capture d’écran 2014-01-22 à 22.42.35.png">
            <a:extLst>
              <a:ext uri="{FF2B5EF4-FFF2-40B4-BE49-F238E27FC236}">
                <a16:creationId xmlns:a16="http://schemas.microsoft.com/office/drawing/2014/main" id="{699514D2-ED3B-A546-90CD-C9C98B98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3913749"/>
            <a:ext cx="3730355" cy="27563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29F73A-EA68-0A45-81E5-CB70D676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99" y="1317419"/>
            <a:ext cx="5105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9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/>
              <a:t>Ensembl</a:t>
            </a:r>
            <a:endParaRPr lang="en-US" sz="4400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1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projet </a:t>
            </a:r>
            <a:r>
              <a:rPr lang="fr-FR" dirty="0" err="1"/>
              <a:t>Ensembl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Initié en 1999 (avant la première version du génome humain)</a:t>
            </a:r>
          </a:p>
          <a:p>
            <a:r>
              <a:rPr lang="fr-FR" dirty="0"/>
              <a:t>Projet en collaboration entre l’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Bioinformatics</a:t>
            </a:r>
            <a:r>
              <a:rPr lang="fr-FR" dirty="0"/>
              <a:t> </a:t>
            </a:r>
            <a:r>
              <a:rPr lang="fr-FR" dirty="0" err="1"/>
              <a:t>Intitute</a:t>
            </a:r>
            <a:r>
              <a:rPr lang="fr-FR" dirty="0"/>
              <a:t> (EBI) et le </a:t>
            </a:r>
            <a:r>
              <a:rPr lang="fr-FR" dirty="0" err="1"/>
              <a:t>Wellcome</a:t>
            </a:r>
            <a:r>
              <a:rPr lang="fr-FR" dirty="0"/>
              <a:t> Trust Sanger Institute (WTSI)</a:t>
            </a:r>
          </a:p>
          <a:p>
            <a:r>
              <a:rPr lang="fr-FR" dirty="0"/>
              <a:t>Objectif : </a:t>
            </a:r>
          </a:p>
          <a:p>
            <a:pPr lvl="1"/>
            <a:r>
              <a:rPr lang="fr-FR" dirty="0"/>
              <a:t>Annoter automatiquement les génomes</a:t>
            </a:r>
          </a:p>
          <a:p>
            <a:pPr lvl="1"/>
            <a:r>
              <a:rPr lang="fr-FR" dirty="0"/>
              <a:t>Ajouter des données biologiques aux annotations</a:t>
            </a:r>
          </a:p>
          <a:p>
            <a:pPr lvl="1"/>
            <a:r>
              <a:rPr lang="fr-FR" dirty="0"/>
              <a:t>Rendre publique les annotations sur le web </a:t>
            </a:r>
          </a:p>
          <a:p>
            <a:r>
              <a:rPr lang="fr-FR" u="sng" dirty="0" err="1"/>
              <a:t>Ensembl</a:t>
            </a:r>
            <a:r>
              <a:rPr lang="fr-FR" u="sng" dirty="0"/>
              <a:t> ne produit pas ses propres données d’assemblage de génome!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projet </a:t>
            </a:r>
            <a:r>
              <a:rPr lang="fr-FR" dirty="0" err="1"/>
              <a:t>Ensembl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Données disponibles : </a:t>
            </a:r>
          </a:p>
          <a:p>
            <a:pPr lvl="1"/>
            <a:r>
              <a:rPr lang="fr-FR" b="1" dirty="0"/>
              <a:t>G</a:t>
            </a:r>
            <a:r>
              <a:rPr lang="en-US" b="1" dirty="0" err="1"/>
              <a:t>énomes</a:t>
            </a:r>
            <a:endParaRPr lang="en-US" b="1" dirty="0"/>
          </a:p>
          <a:p>
            <a:pPr lvl="1"/>
            <a:r>
              <a:rPr lang="en-US" b="1" dirty="0" err="1"/>
              <a:t>Données</a:t>
            </a:r>
            <a:r>
              <a:rPr lang="en-US" b="1" dirty="0"/>
              <a:t> de </a:t>
            </a:r>
            <a:r>
              <a:rPr lang="en-US" b="1" dirty="0" err="1"/>
              <a:t>génomique</a:t>
            </a:r>
            <a:r>
              <a:rPr lang="en-US" b="1" dirty="0"/>
              <a:t> comparative</a:t>
            </a:r>
          </a:p>
          <a:p>
            <a:pPr lvl="1"/>
            <a:r>
              <a:rPr lang="en-US" b="1" dirty="0"/>
              <a:t>Variations</a:t>
            </a:r>
          </a:p>
          <a:p>
            <a:pPr lvl="1"/>
            <a:r>
              <a:rPr lang="en-US" b="1" dirty="0" err="1"/>
              <a:t>Elément</a:t>
            </a:r>
            <a:r>
              <a:rPr lang="en-US" b="1" dirty="0"/>
              <a:t> </a:t>
            </a:r>
            <a:r>
              <a:rPr lang="en-US" b="1" dirty="0" err="1"/>
              <a:t>régulateur</a:t>
            </a:r>
            <a:r>
              <a:rPr lang="en-US" b="1" dirty="0"/>
              <a:t> des </a:t>
            </a:r>
            <a:r>
              <a:rPr lang="en-US" b="1" dirty="0" err="1"/>
              <a:t>gènes</a:t>
            </a:r>
            <a:endParaRPr lang="en-US" b="1" dirty="0"/>
          </a:p>
          <a:p>
            <a:pPr lvl="1"/>
            <a:r>
              <a:rPr lang="en-US" dirty="0"/>
              <a:t>Annotations </a:t>
            </a:r>
            <a:r>
              <a:rPr lang="en-US" dirty="0" err="1"/>
              <a:t>externes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fr-FR" dirty="0"/>
              <a:t>Lancement du site web en juillet 2000 (au début il n’y avait que le génome humain)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Ensembl Genome Browser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29</a:t>
            </a:fld>
            <a:endParaRPr lang="en-US"/>
          </a:p>
        </p:txBody>
      </p:sp>
      <p:pic>
        <p:nvPicPr>
          <p:cNvPr id="6" name="Image 5" descr="Capture d’écran 2014-01-07 à 12.0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47" y="3212712"/>
            <a:ext cx="5703074" cy="15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1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  <a:p>
            <a:pPr lvl="1"/>
            <a:r>
              <a:rPr lang="en-US" dirty="0"/>
              <a:t>Les </a:t>
            </a:r>
            <a:r>
              <a:rPr lang="en-US" dirty="0" err="1"/>
              <a:t>banques</a:t>
            </a:r>
            <a:r>
              <a:rPr lang="en-US" dirty="0"/>
              <a:t>/bases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biologiques</a:t>
            </a:r>
            <a:endParaRPr lang="en-US" dirty="0"/>
          </a:p>
          <a:p>
            <a:pPr lvl="1"/>
            <a:r>
              <a:rPr lang="en-US" dirty="0"/>
              <a:t>Les “genome browsers”</a:t>
            </a:r>
          </a:p>
          <a:p>
            <a:r>
              <a:rPr lang="en-US" dirty="0"/>
              <a:t>Le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Ensembl</a:t>
            </a:r>
            <a:endParaRPr lang="en-US" dirty="0"/>
          </a:p>
          <a:p>
            <a:r>
              <a:rPr lang="en-US" dirty="0" err="1"/>
              <a:t>Comprendre</a:t>
            </a:r>
            <a:r>
              <a:rPr lang="en-US" dirty="0"/>
              <a:t> </a:t>
            </a:r>
            <a:r>
              <a:rPr lang="en-US" dirty="0" err="1"/>
              <a:t>Ensembl</a:t>
            </a:r>
            <a:endParaRPr lang="en-US" dirty="0"/>
          </a:p>
          <a:p>
            <a:r>
              <a:rPr lang="en-US" dirty="0"/>
              <a:t>Navigation </a:t>
            </a:r>
            <a:r>
              <a:rPr lang="en-US" dirty="0" err="1"/>
              <a:t>dans</a:t>
            </a:r>
            <a:r>
              <a:rPr lang="en-US" dirty="0"/>
              <a:t> le “genome browser” </a:t>
            </a:r>
            <a:r>
              <a:rPr lang="en-US" dirty="0" err="1"/>
              <a:t>Ensembl</a:t>
            </a:r>
            <a:endParaRPr lang="en-US" dirty="0"/>
          </a:p>
          <a:p>
            <a:r>
              <a:rPr lang="en-US" dirty="0"/>
              <a:t>Les </a:t>
            </a:r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intégrés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Ensembl</a:t>
            </a:r>
            <a:endParaRPr lang="en-US" dirty="0"/>
          </a:p>
          <a:p>
            <a:r>
              <a:rPr lang="en-US" dirty="0" err="1"/>
              <a:t>Utilisation</a:t>
            </a:r>
            <a:r>
              <a:rPr lang="en-US" dirty="0"/>
              <a:t> de </a:t>
            </a:r>
            <a:r>
              <a:rPr lang="en-US" dirty="0" err="1"/>
              <a:t>Biomart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génomes d’</a:t>
            </a:r>
            <a:r>
              <a:rPr lang="fr-FR" dirty="0" err="1"/>
              <a:t>Ensembl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Espèces</a:t>
            </a:r>
            <a:r>
              <a:rPr lang="en-US" dirty="0"/>
              <a:t> de </a:t>
            </a:r>
            <a:r>
              <a:rPr lang="en-US" dirty="0" err="1"/>
              <a:t>vertébrés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http://ensembl.org</a:t>
            </a:r>
            <a:endParaRPr lang="en-US" dirty="0"/>
          </a:p>
          <a:p>
            <a:r>
              <a:rPr lang="en-US" dirty="0" err="1"/>
              <a:t>EnsemblGenomes</a:t>
            </a:r>
            <a:r>
              <a:rPr lang="en-US" dirty="0"/>
              <a:t> (</a:t>
            </a:r>
            <a:r>
              <a:rPr lang="en-US" dirty="0" err="1"/>
              <a:t>avril</a:t>
            </a:r>
            <a:r>
              <a:rPr lang="en-US" dirty="0"/>
              <a:t> 2009) : </a:t>
            </a:r>
            <a:r>
              <a:rPr lang="en-US" dirty="0">
                <a:hlinkClick r:id="rId3"/>
              </a:rPr>
              <a:t>https://ensemblgenomes.org/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Métazoaires</a:t>
            </a:r>
            <a:r>
              <a:rPr lang="en-US" dirty="0"/>
              <a:t> : </a:t>
            </a:r>
            <a:r>
              <a:rPr lang="en-US" dirty="0">
                <a:hlinkClick r:id="rId4"/>
              </a:rPr>
              <a:t>http://metazoa.ensembl.org</a:t>
            </a:r>
            <a:endParaRPr lang="en-US" dirty="0"/>
          </a:p>
          <a:p>
            <a:pPr lvl="1"/>
            <a:r>
              <a:rPr lang="en-US" dirty="0" err="1"/>
              <a:t>Bactéries</a:t>
            </a:r>
            <a:r>
              <a:rPr lang="en-US" dirty="0"/>
              <a:t> : </a:t>
            </a:r>
            <a:r>
              <a:rPr lang="en-US" dirty="0">
                <a:hlinkClick r:id="rId5"/>
              </a:rPr>
              <a:t>http://bacteria.ensembl.org</a:t>
            </a:r>
            <a:endParaRPr lang="en-US" dirty="0"/>
          </a:p>
          <a:p>
            <a:pPr lvl="1"/>
            <a:r>
              <a:rPr lang="en-US" dirty="0" err="1"/>
              <a:t>Plantes</a:t>
            </a:r>
            <a:r>
              <a:rPr lang="en-US" dirty="0"/>
              <a:t> : </a:t>
            </a:r>
            <a:r>
              <a:rPr lang="en-US" dirty="0">
                <a:hlinkClick r:id="rId6"/>
              </a:rPr>
              <a:t>http://plants.ensembl.org</a:t>
            </a:r>
            <a:endParaRPr lang="en-US" dirty="0"/>
          </a:p>
          <a:p>
            <a:pPr lvl="1"/>
            <a:r>
              <a:rPr lang="en-US" dirty="0"/>
              <a:t>Fungi : </a:t>
            </a:r>
            <a:r>
              <a:rPr lang="en-US" dirty="0">
                <a:hlinkClick r:id="rId7"/>
              </a:rPr>
              <a:t>http://fungi.ensembl.org</a:t>
            </a:r>
            <a:endParaRPr lang="en-US" dirty="0"/>
          </a:p>
          <a:p>
            <a:pPr lvl="1"/>
            <a:r>
              <a:rPr lang="en-US" dirty="0" err="1"/>
              <a:t>Protistes</a:t>
            </a:r>
            <a:r>
              <a:rPr lang="en-US" dirty="0"/>
              <a:t> : </a:t>
            </a:r>
            <a:r>
              <a:rPr lang="en-US" dirty="0">
                <a:hlinkClick r:id="rId8"/>
              </a:rPr>
              <a:t>http://protists.ensembl.org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8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L’interface web</a:t>
            </a:r>
            <a:endParaRPr lang="en-US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0ACC83-BE91-024F-A9BA-055B1EB40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77"/>
          <a:stretch/>
        </p:blipFill>
        <p:spPr>
          <a:xfrm>
            <a:off x="1405054" y="1338147"/>
            <a:ext cx="6639213" cy="5668456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40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/>
              <a:t>Comprendre</a:t>
            </a:r>
            <a:r>
              <a:rPr lang="en-US" sz="4400" b="1" dirty="0"/>
              <a:t> ENSEMBL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93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d’assemblage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niveaux</a:t>
            </a:r>
            <a:r>
              <a:rPr lang="en-US" dirty="0"/>
              <a:t> </a:t>
            </a:r>
            <a:r>
              <a:rPr lang="en-US" dirty="0" err="1"/>
              <a:t>d’assemblage</a:t>
            </a:r>
            <a:r>
              <a:rPr lang="en-US" dirty="0"/>
              <a:t> : </a:t>
            </a:r>
          </a:p>
          <a:p>
            <a:pPr lvl="1"/>
            <a:r>
              <a:rPr lang="en-US" dirty="0"/>
              <a:t>1. Chromosome</a:t>
            </a:r>
          </a:p>
          <a:p>
            <a:pPr lvl="1"/>
            <a:r>
              <a:rPr lang="en-US" dirty="0"/>
              <a:t>2. </a:t>
            </a:r>
            <a:r>
              <a:rPr lang="en-US" dirty="0" err="1"/>
              <a:t>Unlocalized</a:t>
            </a:r>
            <a:r>
              <a:rPr lang="en-US" dirty="0"/>
              <a:t> scaffolds</a:t>
            </a:r>
          </a:p>
          <a:p>
            <a:pPr lvl="1"/>
            <a:r>
              <a:rPr lang="en-US" dirty="0"/>
              <a:t>3. Unplaced scaffolds</a:t>
            </a:r>
          </a:p>
          <a:p>
            <a:r>
              <a:rPr lang="en-US" dirty="0" err="1"/>
              <a:t>Toplevel</a:t>
            </a:r>
            <a:r>
              <a:rPr lang="en-US" dirty="0"/>
              <a:t> (</a:t>
            </a:r>
            <a:r>
              <a:rPr lang="en-US" dirty="0" err="1"/>
              <a:t>meilleur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d’annotation</a:t>
            </a:r>
            <a:r>
              <a:rPr lang="en-US" dirty="0"/>
              <a:t>) </a:t>
            </a:r>
          </a:p>
          <a:p>
            <a:pPr lvl="1"/>
            <a:r>
              <a:rPr lang="en-US" dirty="0" err="1"/>
              <a:t>Exemple</a:t>
            </a:r>
            <a:r>
              <a:rPr lang="en-US" dirty="0"/>
              <a:t> : pour un </a:t>
            </a:r>
            <a:r>
              <a:rPr lang="en-US" dirty="0" err="1"/>
              <a:t>génome</a:t>
            </a:r>
            <a:r>
              <a:rPr lang="en-US" dirty="0"/>
              <a:t> </a:t>
            </a:r>
            <a:r>
              <a:rPr lang="en-US" dirty="0" err="1"/>
              <a:t>assemblé</a:t>
            </a:r>
            <a:r>
              <a:rPr lang="en-US" dirty="0"/>
              <a:t> en chromosome, les </a:t>
            </a:r>
            <a:r>
              <a:rPr lang="en-US" dirty="0" err="1"/>
              <a:t>séquences</a:t>
            </a:r>
            <a:r>
              <a:rPr lang="en-US" dirty="0"/>
              <a:t> “</a:t>
            </a:r>
            <a:r>
              <a:rPr lang="en-US" dirty="0" err="1"/>
              <a:t>toplevel</a:t>
            </a:r>
            <a:r>
              <a:rPr lang="en-US" dirty="0"/>
              <a:t>” </a:t>
            </a:r>
            <a:r>
              <a:rPr lang="en-US" dirty="0" err="1"/>
              <a:t>sont</a:t>
            </a:r>
            <a:r>
              <a:rPr lang="en-US" dirty="0"/>
              <a:t> les chromosomes + les </a:t>
            </a:r>
            <a:r>
              <a:rPr lang="en-US" dirty="0" err="1"/>
              <a:t>unlocalized</a:t>
            </a:r>
            <a:r>
              <a:rPr lang="en-US" dirty="0"/>
              <a:t> scaffolds + unplaced scaffolds</a:t>
            </a:r>
          </a:p>
          <a:p>
            <a:r>
              <a:rPr lang="en-US" dirty="0"/>
              <a:t>Attention au post-</a:t>
            </a:r>
            <a:r>
              <a:rPr lang="en-US" dirty="0" err="1"/>
              <a:t>traitement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les </a:t>
            </a:r>
            <a:r>
              <a:rPr lang="en-US" dirty="0" err="1"/>
              <a:t>séquences</a:t>
            </a:r>
            <a:r>
              <a:rPr lang="en-US" dirty="0"/>
              <a:t> (par </a:t>
            </a:r>
            <a:r>
              <a:rPr lang="en-US" dirty="0" err="1"/>
              <a:t>exemple</a:t>
            </a:r>
            <a:r>
              <a:rPr lang="en-US" dirty="0"/>
              <a:t> : </a:t>
            </a:r>
            <a:r>
              <a:rPr lang="en-US" dirty="0" err="1"/>
              <a:t>masquage</a:t>
            </a:r>
            <a:r>
              <a:rPr lang="en-US" dirty="0"/>
              <a:t> de </a:t>
            </a:r>
            <a:r>
              <a:rPr lang="en-US" dirty="0" err="1"/>
              <a:t>répétition</a:t>
            </a:r>
            <a:r>
              <a:rPr lang="en-US" dirty="0"/>
              <a:t>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patchs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75218"/>
            <a:ext cx="8229600" cy="17764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Version </a:t>
            </a:r>
            <a:r>
              <a:rPr lang="en-US" dirty="0" err="1"/>
              <a:t>mineure</a:t>
            </a:r>
            <a:r>
              <a:rPr lang="en-US" dirty="0"/>
              <a:t> </a:t>
            </a:r>
            <a:r>
              <a:rPr lang="en-US" dirty="0" err="1"/>
              <a:t>fournie</a:t>
            </a:r>
            <a:r>
              <a:rPr lang="en-US" dirty="0"/>
              <a:t> par le Genome Research Consortium, GRC (~</a:t>
            </a:r>
            <a:r>
              <a:rPr lang="en-US" dirty="0" err="1"/>
              <a:t>tous</a:t>
            </a:r>
            <a:r>
              <a:rPr lang="en-US" dirty="0"/>
              <a:t> les 3 </a:t>
            </a:r>
            <a:r>
              <a:rPr lang="en-US" dirty="0" err="1"/>
              <a:t>mois</a:t>
            </a:r>
            <a:r>
              <a:rPr lang="en-US" dirty="0"/>
              <a:t> ) : </a:t>
            </a:r>
            <a:r>
              <a:rPr lang="en-US" dirty="0" err="1"/>
              <a:t>patchs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“Novel </a:t>
            </a:r>
            <a:r>
              <a:rPr lang="en-US" dirty="0" err="1"/>
              <a:t>patchs</a:t>
            </a:r>
            <a:r>
              <a:rPr lang="en-US" dirty="0"/>
              <a:t>” : loci/sequence </a:t>
            </a:r>
            <a:r>
              <a:rPr lang="en-US" dirty="0" err="1"/>
              <a:t>alternatif</a:t>
            </a:r>
            <a:r>
              <a:rPr lang="en-US" dirty="0"/>
              <a:t>(</a:t>
            </a:r>
            <a:r>
              <a:rPr lang="en-US" dirty="0" err="1"/>
              <a:t>ve</a:t>
            </a:r>
            <a:r>
              <a:rPr lang="en-US" dirty="0"/>
              <a:t>) (</a:t>
            </a:r>
            <a:r>
              <a:rPr lang="en-US" dirty="0" err="1"/>
              <a:t>restera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un haplotype </a:t>
            </a:r>
            <a:r>
              <a:rPr lang="en-US" dirty="0" err="1"/>
              <a:t>dans</a:t>
            </a:r>
            <a:r>
              <a:rPr lang="en-US" dirty="0"/>
              <a:t> la </a:t>
            </a:r>
            <a:r>
              <a:rPr lang="en-US" dirty="0" err="1"/>
              <a:t>prochaine</a:t>
            </a:r>
            <a:r>
              <a:rPr lang="en-US" dirty="0"/>
              <a:t> version de </a:t>
            </a:r>
            <a:r>
              <a:rPr lang="en-US" dirty="0" err="1"/>
              <a:t>l’assemblage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“Fix </a:t>
            </a:r>
            <a:r>
              <a:rPr lang="en-US" dirty="0" err="1"/>
              <a:t>patchs</a:t>
            </a:r>
            <a:r>
              <a:rPr lang="en-US" dirty="0"/>
              <a:t>” : </a:t>
            </a:r>
            <a:r>
              <a:rPr lang="en-US" dirty="0" err="1"/>
              <a:t>remplaceront</a:t>
            </a:r>
            <a:r>
              <a:rPr lang="en-US" dirty="0"/>
              <a:t> les </a:t>
            </a:r>
            <a:r>
              <a:rPr lang="en-US" dirty="0" err="1"/>
              <a:t>anciennes</a:t>
            </a:r>
            <a:r>
              <a:rPr lang="en-US" dirty="0"/>
              <a:t> </a:t>
            </a:r>
            <a:r>
              <a:rPr lang="en-US" dirty="0" err="1"/>
              <a:t>séquences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la </a:t>
            </a:r>
            <a:r>
              <a:rPr lang="en-US" dirty="0" err="1"/>
              <a:t>prochaine</a:t>
            </a:r>
            <a:r>
              <a:rPr lang="en-US" dirty="0"/>
              <a:t> version de </a:t>
            </a:r>
            <a:r>
              <a:rPr lang="en-US" dirty="0" err="1"/>
              <a:t>l’assemblage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34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124192-A778-FD46-9A6A-F39DA9AA7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49" y="2924261"/>
            <a:ext cx="5741226" cy="33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22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 annotations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</a:t>
            </a:r>
            <a:r>
              <a:rPr lang="en-US" dirty="0" err="1"/>
              <a:t>à</a:t>
            </a:r>
            <a:r>
              <a:rPr lang="en-US" dirty="0"/>
              <a:t> 6 </a:t>
            </a:r>
            <a:r>
              <a:rPr lang="en-US" dirty="0" err="1"/>
              <a:t>mois</a:t>
            </a:r>
            <a:endParaRPr lang="en-US" dirty="0"/>
          </a:p>
          <a:p>
            <a:r>
              <a:rPr lang="en-US" dirty="0"/>
              <a:t>Annotation par </a:t>
            </a:r>
            <a:r>
              <a:rPr lang="en-US" dirty="0" err="1"/>
              <a:t>Ensembl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Annotation </a:t>
            </a:r>
            <a:r>
              <a:rPr lang="en-US" dirty="0" err="1"/>
              <a:t>automatique</a:t>
            </a:r>
            <a:r>
              <a:rPr lang="en-US" dirty="0"/>
              <a:t>  (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dirty="0" err="1"/>
              <a:t>Genebuild</a:t>
            </a:r>
            <a:r>
              <a:rPr lang="en-US" dirty="0"/>
              <a:t>) : </a:t>
            </a:r>
          </a:p>
          <a:p>
            <a:pPr lvl="2"/>
            <a:r>
              <a:rPr lang="en-US" dirty="0" err="1"/>
              <a:t>Détermination</a:t>
            </a:r>
            <a:r>
              <a:rPr lang="en-US" dirty="0"/>
              <a:t> des </a:t>
            </a:r>
            <a:r>
              <a:rPr lang="en-US" dirty="0" err="1"/>
              <a:t>transcrits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 </a:t>
            </a:r>
            <a:r>
              <a:rPr lang="en-US" dirty="0" err="1"/>
              <a:t>génome</a:t>
            </a:r>
            <a:r>
              <a:rPr lang="en-US" dirty="0"/>
              <a:t> </a:t>
            </a:r>
            <a:r>
              <a:rPr lang="en-US" dirty="0" err="1"/>
              <a:t>entier</a:t>
            </a:r>
            <a:endParaRPr lang="en-US" dirty="0"/>
          </a:p>
          <a:p>
            <a:pPr lvl="2"/>
            <a:r>
              <a:rPr lang="en-US" dirty="0" err="1"/>
              <a:t>Basées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des </a:t>
            </a:r>
            <a:r>
              <a:rPr lang="en-US" dirty="0" err="1"/>
              <a:t>séquences</a:t>
            </a:r>
            <a:r>
              <a:rPr lang="en-US" dirty="0"/>
              <a:t> </a:t>
            </a:r>
            <a:r>
              <a:rPr lang="en-US" dirty="0" err="1"/>
              <a:t>d’ARNm</a:t>
            </a:r>
            <a:r>
              <a:rPr lang="en-US" dirty="0"/>
              <a:t> et </a:t>
            </a:r>
            <a:r>
              <a:rPr lang="en-US" dirty="0" err="1"/>
              <a:t>protéiques</a:t>
            </a:r>
            <a:r>
              <a:rPr lang="en-US" dirty="0"/>
              <a:t> </a:t>
            </a:r>
            <a:r>
              <a:rPr lang="en-US" dirty="0" err="1"/>
              <a:t>extraites</a:t>
            </a:r>
            <a:r>
              <a:rPr lang="en-US" dirty="0"/>
              <a:t> des </a:t>
            </a:r>
            <a:r>
              <a:rPr lang="en-US" dirty="0" err="1"/>
              <a:t>banques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publiques</a:t>
            </a:r>
            <a:endParaRPr lang="en-US" dirty="0"/>
          </a:p>
          <a:p>
            <a:pPr lvl="1"/>
            <a:r>
              <a:rPr lang="en-US" i="1" dirty="0"/>
              <a:t>Curation</a:t>
            </a:r>
            <a:r>
              <a:rPr lang="en-US" dirty="0"/>
              <a:t> </a:t>
            </a:r>
            <a:r>
              <a:rPr lang="en-US" dirty="0" err="1"/>
              <a:t>manuelle</a:t>
            </a:r>
            <a:r>
              <a:rPr lang="en-US" dirty="0"/>
              <a:t> : au </a:t>
            </a:r>
            <a:r>
              <a:rPr lang="en-US" dirty="0" err="1"/>
              <a:t>cas</a:t>
            </a:r>
            <a:r>
              <a:rPr lang="en-US" dirty="0"/>
              <a:t> par </a:t>
            </a:r>
            <a:r>
              <a:rPr lang="en-US" dirty="0" err="1"/>
              <a:t>cas</a:t>
            </a:r>
            <a:r>
              <a:rPr lang="en-US" dirty="0"/>
              <a:t>. Ex: </a:t>
            </a:r>
            <a:r>
              <a:rPr lang="en-US" dirty="0" err="1"/>
              <a:t>l’humain</a:t>
            </a:r>
            <a:r>
              <a:rPr lang="en-US" dirty="0"/>
              <a:t>, la </a:t>
            </a:r>
            <a:r>
              <a:rPr lang="en-US" dirty="0" err="1"/>
              <a:t>souris</a:t>
            </a:r>
            <a:r>
              <a:rPr lang="en-US" dirty="0"/>
              <a:t>, le rat, le zebrafish +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vertébrés</a:t>
            </a:r>
            <a:r>
              <a:rPr lang="en-US" dirty="0"/>
              <a:t> (</a:t>
            </a:r>
            <a:r>
              <a:rPr lang="en-US" dirty="0" err="1"/>
              <a:t>produit</a:t>
            </a:r>
            <a:r>
              <a:rPr lang="en-US" dirty="0"/>
              <a:t> par le </a:t>
            </a:r>
            <a:r>
              <a:rPr lang="en-US" dirty="0" err="1"/>
              <a:t>groupe</a:t>
            </a:r>
            <a:r>
              <a:rPr lang="en-US" dirty="0"/>
              <a:t> HAVANA du WTSI)</a:t>
            </a:r>
          </a:p>
          <a:p>
            <a:pPr lvl="1"/>
            <a:r>
              <a:rPr lang="en-US" dirty="0"/>
              <a:t>Fusion des annotations </a:t>
            </a:r>
            <a:r>
              <a:rPr lang="en-US" dirty="0" err="1"/>
              <a:t>automatiques</a:t>
            </a:r>
            <a:r>
              <a:rPr lang="en-US" dirty="0"/>
              <a:t> et </a:t>
            </a:r>
            <a:r>
              <a:rPr lang="en-US" dirty="0" err="1"/>
              <a:t>manuelles</a:t>
            </a:r>
            <a:r>
              <a:rPr lang="en-US" dirty="0"/>
              <a:t> (Gold)</a:t>
            </a:r>
          </a:p>
          <a:p>
            <a:r>
              <a:rPr lang="en-US" dirty="0"/>
              <a:t>+ Annotations </a:t>
            </a:r>
            <a:r>
              <a:rPr lang="en-US" dirty="0" err="1"/>
              <a:t>importées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</a:t>
            </a:r>
            <a:r>
              <a:rPr lang="en-US" dirty="0" err="1"/>
              <a:t>flyBase</a:t>
            </a:r>
            <a:r>
              <a:rPr lang="en-US" dirty="0"/>
              <a:t>, </a:t>
            </a:r>
            <a:r>
              <a:rPr lang="en-US" dirty="0" err="1"/>
              <a:t>WormBase</a:t>
            </a:r>
            <a:r>
              <a:rPr lang="en-US" dirty="0"/>
              <a:t>, SGD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0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annotations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transcrits</a:t>
            </a:r>
            <a:r>
              <a:rPr lang="en-US" dirty="0"/>
              <a:t> </a:t>
            </a:r>
            <a:r>
              <a:rPr lang="en-US" dirty="0" err="1"/>
              <a:t>d’Ensembl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basés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les bases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suivantes</a:t>
            </a:r>
            <a:r>
              <a:rPr lang="en-US" dirty="0"/>
              <a:t> : 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/Swiss-</a:t>
            </a:r>
            <a:r>
              <a:rPr lang="en-US" dirty="0" err="1"/>
              <a:t>Prot</a:t>
            </a:r>
            <a:r>
              <a:rPr lang="en-US" dirty="0"/>
              <a:t> (</a:t>
            </a:r>
            <a:r>
              <a:rPr lang="en-US" i="1" dirty="0" err="1"/>
              <a:t>curation</a:t>
            </a:r>
            <a:r>
              <a:rPr lang="en-US" dirty="0"/>
              <a:t> </a:t>
            </a:r>
            <a:r>
              <a:rPr lang="en-US" dirty="0" err="1"/>
              <a:t>manuelle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/</a:t>
            </a:r>
            <a:r>
              <a:rPr lang="en-US" dirty="0" err="1"/>
              <a:t>TrEMBL</a:t>
            </a:r>
            <a:endParaRPr lang="en-US" dirty="0"/>
          </a:p>
          <a:p>
            <a:pPr lvl="1"/>
            <a:r>
              <a:rPr lang="en-US" dirty="0"/>
              <a:t>NCBI </a:t>
            </a:r>
            <a:r>
              <a:rPr lang="en-US" dirty="0" err="1"/>
              <a:t>refSeq</a:t>
            </a:r>
            <a:r>
              <a:rPr lang="en-US" dirty="0"/>
              <a:t> (</a:t>
            </a:r>
            <a:r>
              <a:rPr lang="en-US" i="1" dirty="0" err="1"/>
              <a:t>curation</a:t>
            </a:r>
            <a:r>
              <a:rPr lang="en-US" dirty="0"/>
              <a:t> </a:t>
            </a:r>
            <a:r>
              <a:rPr lang="en-US" dirty="0" err="1"/>
              <a:t>manuelle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5" descr="MCj0278848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4154889"/>
            <a:ext cx="1289050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586689"/>
            <a:ext cx="876300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27088" y="5594752"/>
            <a:ext cx="17210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 err="1"/>
              <a:t>Protéine</a:t>
            </a:r>
            <a:r>
              <a:rPr lang="en-GB" dirty="0"/>
              <a:t>/ </a:t>
            </a:r>
            <a:r>
              <a:rPr lang="en-GB" dirty="0" err="1"/>
              <a:t>ARNm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079750" y="5594752"/>
            <a:ext cx="25431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/>
              <a:t>Assemblage de </a:t>
            </a:r>
            <a:r>
              <a:rPr lang="en-GB" dirty="0" err="1"/>
              <a:t>séquence</a:t>
            </a:r>
            <a:endParaRPr lang="en-US" dirty="0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5292725" y="4947052"/>
            <a:ext cx="6492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773363" y="4731152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5400000">
            <a:off x="2775744" y="4712896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4515252"/>
            <a:ext cx="158432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4802589"/>
            <a:ext cx="21209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5128027"/>
            <a:ext cx="2160588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611737" y="5588402"/>
            <a:ext cx="15312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dirty="0" err="1"/>
              <a:t>Gène</a:t>
            </a:r>
            <a:r>
              <a:rPr lang="en-GB" dirty="0"/>
              <a:t> </a:t>
            </a:r>
            <a:r>
              <a:rPr lang="en-GB" dirty="0" err="1"/>
              <a:t>Ensembl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23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annotations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Les annotations des </a:t>
            </a:r>
            <a:r>
              <a:rPr lang="en-US" dirty="0" err="1"/>
              <a:t>gènes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varier</a:t>
            </a:r>
            <a:r>
              <a:rPr lang="en-US" dirty="0"/>
              <a:t> entre les </a:t>
            </a:r>
            <a:r>
              <a:rPr lang="en-US" dirty="0" err="1"/>
              <a:t>différents</a:t>
            </a:r>
            <a:r>
              <a:rPr lang="en-US" dirty="0"/>
              <a:t> genome browsers (</a:t>
            </a:r>
            <a:r>
              <a:rPr lang="en-US" dirty="0" err="1"/>
              <a:t>Ensembl</a:t>
            </a:r>
            <a:r>
              <a:rPr lang="en-US" dirty="0"/>
              <a:t>, UCSC, NCBI)</a:t>
            </a:r>
          </a:p>
          <a:p>
            <a:r>
              <a:rPr lang="en-US" dirty="0"/>
              <a:t>CCDS (Consensus CDS)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jeu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de </a:t>
            </a:r>
            <a:r>
              <a:rPr lang="en-US" dirty="0" err="1"/>
              <a:t>gènes</a:t>
            </a:r>
            <a:r>
              <a:rPr lang="en-US" dirty="0"/>
              <a:t> </a:t>
            </a:r>
            <a:r>
              <a:rPr lang="en-US" dirty="0" err="1"/>
              <a:t>codants</a:t>
            </a:r>
            <a:r>
              <a:rPr lang="en-US" dirty="0"/>
              <a:t> </a:t>
            </a:r>
            <a:r>
              <a:rPr lang="en-US" dirty="0" err="1"/>
              <a:t>validés</a:t>
            </a:r>
            <a:r>
              <a:rPr lang="en-US" dirty="0"/>
              <a:t> par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membres</a:t>
            </a:r>
            <a:r>
              <a:rPr lang="en-US" dirty="0"/>
              <a:t> du consortium (EBI, HGNC, MGI, NCBI, WTSI)</a:t>
            </a:r>
          </a:p>
          <a:p>
            <a:pPr lvl="1"/>
            <a:r>
              <a:rPr lang="en-US" dirty="0">
                <a:hlinkClick r:id="rId2"/>
              </a:rPr>
              <a:t>http://www.ncbi.nlm.nih.gov/CCDS/CcdsBrowse.cgi</a:t>
            </a:r>
            <a:endParaRPr lang="en-US" dirty="0"/>
          </a:p>
          <a:p>
            <a:pPr lvl="1"/>
            <a:r>
              <a:rPr lang="en-US" dirty="0"/>
              <a:t>Il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l’assemblage</a:t>
            </a:r>
            <a:r>
              <a:rPr lang="en-US" dirty="0"/>
              <a:t> du </a:t>
            </a:r>
            <a:r>
              <a:rPr lang="en-US" dirty="0" err="1"/>
              <a:t>génome</a:t>
            </a:r>
            <a:r>
              <a:rPr lang="en-US" dirty="0"/>
              <a:t> </a:t>
            </a:r>
            <a:r>
              <a:rPr lang="en-US" dirty="0" err="1"/>
              <a:t>soit</a:t>
            </a:r>
            <a:r>
              <a:rPr lang="en-US" dirty="0"/>
              <a:t> </a:t>
            </a:r>
            <a:r>
              <a:rPr lang="en-US" dirty="0" err="1"/>
              <a:t>suffisamment</a:t>
            </a:r>
            <a:r>
              <a:rPr lang="en-US" dirty="0"/>
              <a:t> stable pour identifier les </a:t>
            </a:r>
            <a:r>
              <a:rPr lang="en-US" dirty="0" err="1"/>
              <a:t>gènes</a:t>
            </a:r>
            <a:r>
              <a:rPr lang="en-US" dirty="0"/>
              <a:t> don</a:t>
            </a:r>
            <a:r>
              <a:rPr lang="fr-FR" dirty="0" err="1"/>
              <a:t>t</a:t>
            </a:r>
            <a:r>
              <a:rPr lang="fr-FR" dirty="0"/>
              <a:t> les positions sont identiques entre les différentes sources (chez humain et souris)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7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Transcrits</a:t>
            </a:r>
            <a:r>
              <a:rPr lang="en-US" dirty="0"/>
              <a:t> </a:t>
            </a:r>
            <a:r>
              <a:rPr lang="en-US" dirty="0" err="1"/>
              <a:t>Ensembl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38</a:t>
            </a:fld>
            <a:endParaRPr lang="en-US"/>
          </a:p>
        </p:txBody>
      </p:sp>
      <p:pic>
        <p:nvPicPr>
          <p:cNvPr id="3" name="Image 2" descr="Capture d’écran 2014-01-15 à 17.07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8897"/>
            <a:ext cx="9055100" cy="635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78933" y="3902244"/>
            <a:ext cx="85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3’UTR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400863" y="3912251"/>
            <a:ext cx="85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5’UTR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899682" y="3902244"/>
            <a:ext cx="252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codante de l’exon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502533" y="3902244"/>
            <a:ext cx="91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Intron</a:t>
            </a:r>
          </a:p>
        </p:txBody>
      </p:sp>
      <p:cxnSp>
        <p:nvCxnSpPr>
          <p:cNvPr id="11" name="Connecteur droit avec flèche 10"/>
          <p:cNvCxnSpPr>
            <a:stCxn id="6" idx="0"/>
          </p:cNvCxnSpPr>
          <p:nvPr/>
        </p:nvCxnSpPr>
        <p:spPr>
          <a:xfrm flipV="1">
            <a:off x="1204550" y="2810074"/>
            <a:ext cx="308753" cy="1092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8" idx="0"/>
          </p:cNvCxnSpPr>
          <p:nvPr/>
        </p:nvCxnSpPr>
        <p:spPr>
          <a:xfrm flipV="1">
            <a:off x="5164296" y="2810074"/>
            <a:ext cx="37684" cy="1092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9" idx="0"/>
          </p:cNvCxnSpPr>
          <p:nvPr/>
        </p:nvCxnSpPr>
        <p:spPr>
          <a:xfrm flipH="1" flipV="1">
            <a:off x="7944842" y="2810074"/>
            <a:ext cx="13512" cy="1092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7" idx="0"/>
          </p:cNvCxnSpPr>
          <p:nvPr/>
        </p:nvCxnSpPr>
        <p:spPr>
          <a:xfrm flipV="1">
            <a:off x="8826480" y="2715505"/>
            <a:ext cx="91400" cy="1196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270233" y="3053897"/>
            <a:ext cx="186967" cy="1863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35466" y="4917630"/>
            <a:ext cx="228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Sens du gène</a:t>
            </a:r>
          </a:p>
        </p:txBody>
      </p:sp>
    </p:spTree>
    <p:extLst>
      <p:ext uri="{BB962C8B-B14F-4D97-AF65-F5344CB8AC3E}">
        <p14:creationId xmlns:p14="http://schemas.microsoft.com/office/powerpoint/2010/main" val="1614342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Identifiants</a:t>
            </a:r>
            <a:r>
              <a:rPr lang="en-US" dirty="0"/>
              <a:t> </a:t>
            </a:r>
            <a:r>
              <a:rPr lang="en-US" dirty="0" err="1"/>
              <a:t>Ensembl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ENS</a:t>
            </a:r>
            <a:r>
              <a:rPr lang="en-GB" dirty="0">
                <a:solidFill>
                  <a:srgbClr val="A40000"/>
                </a:solidFill>
              </a:rPr>
              <a:t>G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rgbClr val="A40000"/>
                </a:solidFill>
              </a:rPr>
              <a:t>Gene</a:t>
            </a:r>
            <a:r>
              <a:rPr lang="en-GB" dirty="0"/>
              <a:t> ID</a:t>
            </a:r>
          </a:p>
          <a:p>
            <a:pPr>
              <a:lnSpc>
                <a:spcPct val="90000"/>
              </a:lnSpc>
            </a:pPr>
            <a:r>
              <a:rPr lang="en-GB" dirty="0"/>
              <a:t>ENS</a:t>
            </a:r>
            <a:r>
              <a:rPr lang="en-GB" dirty="0">
                <a:solidFill>
                  <a:srgbClr val="A40000"/>
                </a:solidFill>
              </a:rPr>
              <a:t>T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rgbClr val="A40000"/>
                </a:solidFill>
              </a:rPr>
              <a:t>Transcript</a:t>
            </a:r>
            <a:r>
              <a:rPr lang="en-GB" dirty="0"/>
              <a:t> ID</a:t>
            </a:r>
          </a:p>
          <a:p>
            <a:pPr>
              <a:lnSpc>
                <a:spcPct val="90000"/>
              </a:lnSpc>
            </a:pPr>
            <a:r>
              <a:rPr lang="en-GB" dirty="0"/>
              <a:t>ENS</a:t>
            </a:r>
            <a:r>
              <a:rPr lang="en-GB" dirty="0">
                <a:solidFill>
                  <a:srgbClr val="A40000"/>
                </a:solidFill>
              </a:rPr>
              <a:t>P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rgbClr val="A40000"/>
                </a:solidFill>
              </a:rPr>
              <a:t>Peptide </a:t>
            </a:r>
            <a:r>
              <a:rPr lang="en-GB" dirty="0"/>
              <a:t>ID</a:t>
            </a:r>
          </a:p>
          <a:p>
            <a:pPr>
              <a:lnSpc>
                <a:spcPct val="90000"/>
              </a:lnSpc>
            </a:pPr>
            <a:r>
              <a:rPr lang="en-GB" dirty="0"/>
              <a:t>ENS</a:t>
            </a:r>
            <a:r>
              <a:rPr lang="en-GB" dirty="0">
                <a:solidFill>
                  <a:srgbClr val="A40000"/>
                </a:solidFill>
              </a:rPr>
              <a:t>E</a:t>
            </a:r>
            <a:r>
              <a:rPr lang="en-GB" dirty="0"/>
              <a:t>###</a:t>
            </a:r>
            <a:r>
              <a:rPr lang="en-GB" dirty="0">
                <a:solidFill>
                  <a:schemeClr val="accent2"/>
                </a:solidFill>
              </a:rPr>
              <a:t>		</a:t>
            </a:r>
            <a:r>
              <a:rPr lang="en-GB" dirty="0" err="1"/>
              <a:t>Ensembl</a:t>
            </a:r>
            <a:r>
              <a:rPr lang="en-GB" dirty="0"/>
              <a:t> </a:t>
            </a:r>
            <a:r>
              <a:rPr lang="en-GB" dirty="0">
                <a:solidFill>
                  <a:srgbClr val="A40000"/>
                </a:solidFill>
              </a:rPr>
              <a:t>Exon</a:t>
            </a:r>
            <a:r>
              <a:rPr lang="en-GB" dirty="0"/>
              <a:t> ID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 err="1"/>
              <a:t>Ajout</a:t>
            </a:r>
            <a:r>
              <a:rPr lang="en-GB" dirty="0"/>
              <a:t> d’un suffix pour les </a:t>
            </a:r>
            <a:r>
              <a:rPr lang="en-GB" dirty="0" err="1"/>
              <a:t>autres</a:t>
            </a:r>
            <a:r>
              <a:rPr lang="en-GB" dirty="0"/>
              <a:t> </a:t>
            </a:r>
            <a:r>
              <a:rPr lang="en-GB" dirty="0" err="1"/>
              <a:t>espèces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sz="1800" dirty="0"/>
              <a:t>MUS (</a:t>
            </a:r>
            <a:r>
              <a:rPr lang="en-GB" sz="1800" i="1" dirty="0" err="1"/>
              <a:t>Mus</a:t>
            </a:r>
            <a:r>
              <a:rPr lang="en-GB" sz="1800" i="1" dirty="0"/>
              <a:t> </a:t>
            </a:r>
            <a:r>
              <a:rPr lang="en-GB" sz="1800" i="1" dirty="0" err="1"/>
              <a:t>musculus</a:t>
            </a:r>
            <a:r>
              <a:rPr lang="en-GB" sz="1800" dirty="0"/>
              <a:t>) pour la </a:t>
            </a:r>
            <a:r>
              <a:rPr lang="en-GB" sz="1800" dirty="0" err="1"/>
              <a:t>souris</a:t>
            </a:r>
            <a:r>
              <a:rPr lang="en-GB" sz="1800" dirty="0"/>
              <a:t>: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sz="1800" dirty="0"/>
              <a:t>ENS</a:t>
            </a:r>
            <a:r>
              <a:rPr lang="en-GB" sz="1800" dirty="0">
                <a:solidFill>
                  <a:srgbClr val="A40000"/>
                </a:solidFill>
              </a:rPr>
              <a:t>MUS</a:t>
            </a:r>
            <a:r>
              <a:rPr lang="en-GB" sz="1800" dirty="0"/>
              <a:t>G### 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DAR (</a:t>
            </a:r>
            <a:r>
              <a:rPr lang="en-GB" sz="1800" i="1" dirty="0" err="1"/>
              <a:t>Danio</a:t>
            </a:r>
            <a:r>
              <a:rPr lang="en-GB" sz="1800" i="1" dirty="0"/>
              <a:t> </a:t>
            </a:r>
            <a:r>
              <a:rPr lang="en-GB" sz="1800" i="1" dirty="0" err="1"/>
              <a:t>rerio</a:t>
            </a:r>
            <a:r>
              <a:rPr lang="en-GB" sz="1800" dirty="0"/>
              <a:t>) pour le </a:t>
            </a:r>
            <a:r>
              <a:rPr lang="en-GB" sz="1800" dirty="0" err="1"/>
              <a:t>zebrafish</a:t>
            </a:r>
            <a:r>
              <a:rPr lang="en-GB" sz="1800" dirty="0"/>
              <a:t>: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sz="1800" dirty="0"/>
              <a:t>ENS</a:t>
            </a:r>
            <a:r>
              <a:rPr lang="en-GB" sz="1800" dirty="0">
                <a:solidFill>
                  <a:srgbClr val="A40000"/>
                </a:solidFill>
              </a:rPr>
              <a:t>DAR</a:t>
            </a:r>
            <a:r>
              <a:rPr lang="en-GB" sz="1800" dirty="0"/>
              <a:t>G###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8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Les </a:t>
            </a:r>
            <a:r>
              <a:rPr lang="en-US" sz="4400" b="1" dirty="0" err="1"/>
              <a:t>banques</a:t>
            </a:r>
            <a:r>
              <a:rPr lang="en-US" sz="4400" b="1" dirty="0"/>
              <a:t>/Bases de </a:t>
            </a:r>
            <a:r>
              <a:rPr lang="en-US" sz="4400" b="1" dirty="0" err="1"/>
              <a:t>données</a:t>
            </a:r>
            <a:r>
              <a:rPr lang="en-US" sz="4400" b="1" dirty="0"/>
              <a:t> </a:t>
            </a:r>
            <a:r>
              <a:rPr lang="en-US" sz="4400" b="1" dirty="0" err="1"/>
              <a:t>biologiques</a:t>
            </a:r>
            <a:endParaRPr lang="en-US" sz="4400" b="1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248C101-B3E1-454D-AF55-C08E1D786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9037389-AAE8-DC41-B733-F07BF813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" y="3000435"/>
            <a:ext cx="9144000" cy="20017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(Release)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~ </a:t>
            </a:r>
            <a:r>
              <a:rPr lang="en-US" dirty="0" err="1"/>
              <a:t>tous</a:t>
            </a:r>
            <a:r>
              <a:rPr lang="en-US" dirty="0"/>
              <a:t> les 3-4 </a:t>
            </a:r>
            <a:r>
              <a:rPr lang="en-US" dirty="0" err="1"/>
              <a:t>mois</a:t>
            </a:r>
            <a:endParaRPr lang="en-US" dirty="0"/>
          </a:p>
          <a:p>
            <a:r>
              <a:rPr lang="en-US" dirty="0"/>
              <a:t>Lien </a:t>
            </a:r>
            <a:r>
              <a:rPr lang="en-US" dirty="0" err="1"/>
              <a:t>vers</a:t>
            </a:r>
            <a:r>
              <a:rPr lang="en-US" dirty="0"/>
              <a:t> la </a:t>
            </a:r>
            <a:r>
              <a:rPr lang="en-US" dirty="0" err="1"/>
              <a:t>dernière</a:t>
            </a:r>
            <a:r>
              <a:rPr lang="en-US" dirty="0"/>
              <a:t> version </a:t>
            </a:r>
            <a:r>
              <a:rPr lang="en-US" dirty="0" err="1"/>
              <a:t>d’Ensembl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http://www.ensembl.org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Lien </a:t>
            </a:r>
            <a:r>
              <a:rPr lang="en-US" dirty="0" err="1"/>
              <a:t>vers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version </a:t>
            </a:r>
            <a:r>
              <a:rPr lang="en-US" dirty="0" err="1"/>
              <a:t>particulière</a:t>
            </a:r>
            <a:r>
              <a:rPr lang="en-US" dirty="0"/>
              <a:t> </a:t>
            </a:r>
            <a:r>
              <a:rPr lang="en-US" dirty="0" err="1"/>
              <a:t>d’Ensembl</a:t>
            </a:r>
            <a:r>
              <a:rPr lang="en-US" dirty="0"/>
              <a:t> : </a:t>
            </a:r>
            <a:r>
              <a:rPr lang="fr-FR" dirty="0">
                <a:hlinkClick r:id="rId4"/>
              </a:rPr>
              <a:t>http://Dec2021.archive.ensembl.org/index.html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7B7C9A-E1AE-2D4D-BF52-46746EF73434}"/>
              </a:ext>
            </a:extLst>
          </p:cNvPr>
          <p:cNvSpPr/>
          <p:nvPr/>
        </p:nvSpPr>
        <p:spPr>
          <a:xfrm>
            <a:off x="8316973" y="4828477"/>
            <a:ext cx="825729" cy="173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6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Ensembl</a:t>
            </a:r>
            <a:r>
              <a:rPr lang="en-US" dirty="0"/>
              <a:t> : Archives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513339-2AD8-784C-B022-EC087E155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36"/>
          <a:stretch/>
        </p:blipFill>
        <p:spPr>
          <a:xfrm>
            <a:off x="1561171" y="1366117"/>
            <a:ext cx="6806878" cy="5801253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466344" y="6194018"/>
            <a:ext cx="8229600" cy="563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fr-FR" sz="2000" dirty="0"/>
              <a:t>http://</a:t>
            </a:r>
            <a:r>
              <a:rPr lang="fr-FR" sz="2000" dirty="0" err="1"/>
              <a:t>www.ensembl.org</a:t>
            </a:r>
            <a:r>
              <a:rPr lang="fr-FR" sz="2000" dirty="0"/>
              <a:t>/info/</a:t>
            </a:r>
            <a:r>
              <a:rPr lang="fr-FR" sz="2000" dirty="0" err="1"/>
              <a:t>website</a:t>
            </a:r>
            <a:r>
              <a:rPr lang="fr-FR" sz="2000" dirty="0"/>
              <a:t>/archives/</a:t>
            </a:r>
            <a:r>
              <a:rPr lang="fr-FR" sz="2000" dirty="0" err="1"/>
              <a:t>index.html</a:t>
            </a:r>
            <a:endParaRPr lang="fr-FR" sz="2000" dirty="0"/>
          </a:p>
          <a:p>
            <a:pPr algn="just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5211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CA46D37-B003-E645-B6FB-845D3617E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8"/>
          <a:stretch/>
        </p:blipFill>
        <p:spPr>
          <a:xfrm>
            <a:off x="1157796" y="1359333"/>
            <a:ext cx="6828407" cy="582796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Ensembl</a:t>
            </a:r>
            <a:r>
              <a:rPr lang="en-US" dirty="0"/>
              <a:t> : Archives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479638" y="5795087"/>
            <a:ext cx="6148077" cy="9454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anciennes</a:t>
            </a:r>
            <a:r>
              <a:rPr lang="en-US" dirty="0"/>
              <a:t> version </a:t>
            </a:r>
            <a:r>
              <a:rPr lang="en-US" dirty="0" err="1"/>
              <a:t>d’Ensembl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conservées</a:t>
            </a:r>
            <a:r>
              <a:rPr lang="en-US" dirty="0"/>
              <a:t> pendant 5 </a:t>
            </a:r>
            <a:r>
              <a:rPr lang="en-US" dirty="0" err="1"/>
              <a:t>ans</a:t>
            </a:r>
            <a:r>
              <a:rPr lang="en-US" dirty="0"/>
              <a:t> </a:t>
            </a:r>
            <a:r>
              <a:rPr lang="en-US" dirty="0" err="1"/>
              <a:t>sauf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elles</a:t>
            </a:r>
            <a:r>
              <a:rPr lang="en-US" dirty="0"/>
              <a:t> </a:t>
            </a:r>
            <a:r>
              <a:rPr lang="en-US" dirty="0" err="1"/>
              <a:t>contiennent</a:t>
            </a:r>
            <a:r>
              <a:rPr lang="en-US" dirty="0"/>
              <a:t> la </a:t>
            </a:r>
            <a:r>
              <a:rPr lang="en-US" dirty="0" err="1"/>
              <a:t>dernière</a:t>
            </a:r>
            <a:r>
              <a:rPr lang="en-US" dirty="0"/>
              <a:t> version de </a:t>
            </a:r>
            <a:r>
              <a:rPr lang="en-US" dirty="0" err="1"/>
              <a:t>l’annotation</a:t>
            </a:r>
            <a:r>
              <a:rPr lang="en-US" dirty="0"/>
              <a:t> d’un </a:t>
            </a:r>
            <a:r>
              <a:rPr lang="en-US" dirty="0" err="1"/>
              <a:t>génome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475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Ensembl</a:t>
            </a:r>
            <a:r>
              <a:rPr lang="en-US" dirty="0"/>
              <a:t> : Archives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336293"/>
            <a:ext cx="8229600" cy="393179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http://www.ensembl.org/info/website/archives/assembly.html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43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7A28C-14F9-0049-A347-0838FEA23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83"/>
          <a:stretch/>
        </p:blipFill>
        <p:spPr>
          <a:xfrm>
            <a:off x="1369669" y="1712228"/>
            <a:ext cx="6404661" cy="54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13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Aide et documentations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Vidéo</a:t>
            </a:r>
            <a:r>
              <a:rPr lang="en-US" dirty="0"/>
              <a:t> </a:t>
            </a:r>
            <a:r>
              <a:rPr lang="en-US" dirty="0" err="1"/>
              <a:t>Youtube</a:t>
            </a:r>
            <a:r>
              <a:rPr lang="en-US" dirty="0"/>
              <a:t> (workshop…)</a:t>
            </a:r>
          </a:p>
          <a:p>
            <a:r>
              <a:rPr lang="en-US" dirty="0"/>
              <a:t>FAQ</a:t>
            </a:r>
          </a:p>
          <a:p>
            <a:r>
              <a:rPr lang="en-US" dirty="0" err="1"/>
              <a:t>Exercices</a:t>
            </a:r>
            <a:endParaRPr lang="en-US" dirty="0"/>
          </a:p>
          <a:p>
            <a:r>
              <a:rPr lang="en-US" dirty="0" err="1"/>
              <a:t>Cours</a:t>
            </a:r>
            <a:r>
              <a:rPr lang="en-US" dirty="0"/>
              <a:t> en </a:t>
            </a:r>
            <a:r>
              <a:rPr lang="en-US" dirty="0" err="1"/>
              <a:t>ligne</a:t>
            </a:r>
            <a:endParaRPr lang="en-US" dirty="0"/>
          </a:p>
          <a:p>
            <a:r>
              <a:rPr lang="en-US" dirty="0"/>
              <a:t>Publications : </a:t>
            </a:r>
          </a:p>
          <a:p>
            <a:pPr lvl="1"/>
            <a:r>
              <a:rPr lang="en-US" dirty="0" err="1"/>
              <a:t>Flicek</a:t>
            </a:r>
            <a:r>
              <a:rPr lang="en-US" dirty="0"/>
              <a:t>, P. et al. </a:t>
            </a:r>
            <a:r>
              <a:rPr lang="en-US" b="1" dirty="0" err="1"/>
              <a:t>Ensembl</a:t>
            </a:r>
            <a:r>
              <a:rPr lang="en-US" b="1" dirty="0"/>
              <a:t> 2013</a:t>
            </a:r>
            <a:r>
              <a:rPr lang="en-US" dirty="0"/>
              <a:t>. Nucleic Acids Res. Advanced Access (Database Issue). </a:t>
            </a:r>
            <a:r>
              <a:rPr lang="en-US" dirty="0">
                <a:hlinkClick r:id="rId2"/>
              </a:rPr>
              <a:t>http://www.ncbi.nlm.nih.gov/pubmed/23203987</a:t>
            </a:r>
            <a:endParaRPr lang="en-US" dirty="0"/>
          </a:p>
          <a:p>
            <a:pPr lvl="1"/>
            <a:r>
              <a:rPr lang="en-US" dirty="0" err="1"/>
              <a:t>Xosé</a:t>
            </a:r>
            <a:r>
              <a:rPr lang="en-US" dirty="0"/>
              <a:t> M. </a:t>
            </a:r>
            <a:r>
              <a:rPr lang="en-US" dirty="0" err="1"/>
              <a:t>Fernández-Suárez</a:t>
            </a:r>
            <a:r>
              <a:rPr lang="en-US" dirty="0"/>
              <a:t> and Michael K. Schuster. </a:t>
            </a:r>
            <a:r>
              <a:rPr lang="en-US" b="1" dirty="0"/>
              <a:t>Using the </a:t>
            </a:r>
            <a:r>
              <a:rPr lang="en-US" b="1" dirty="0" err="1"/>
              <a:t>Ensembl</a:t>
            </a:r>
            <a:r>
              <a:rPr lang="en-US" b="1" dirty="0"/>
              <a:t> Genome Server to Browse Genomic Sequence Data</a:t>
            </a:r>
            <a:r>
              <a:rPr lang="en-US" dirty="0"/>
              <a:t>. UNIT 1.15 in Current Protocols in Bioinformatics, Jun 2010</a:t>
            </a:r>
          </a:p>
          <a:p>
            <a:pPr lvl="1"/>
            <a:r>
              <a:rPr lang="en-US" dirty="0" err="1"/>
              <a:t>Giulietta</a:t>
            </a:r>
            <a:r>
              <a:rPr lang="en-US" dirty="0"/>
              <a:t> M </a:t>
            </a:r>
            <a:r>
              <a:rPr lang="en-US" dirty="0" err="1"/>
              <a:t>Spudich</a:t>
            </a:r>
            <a:r>
              <a:rPr lang="en-US" dirty="0"/>
              <a:t> and </a:t>
            </a:r>
            <a:r>
              <a:rPr lang="en-US" dirty="0" err="1"/>
              <a:t>Xosé</a:t>
            </a:r>
            <a:r>
              <a:rPr lang="en-US" dirty="0"/>
              <a:t> M </a:t>
            </a:r>
            <a:r>
              <a:rPr lang="en-US" dirty="0" err="1"/>
              <a:t>Fernández</a:t>
            </a:r>
            <a:r>
              <a:rPr lang="en-US" dirty="0"/>
              <a:t> </a:t>
            </a:r>
            <a:r>
              <a:rPr lang="en-US" dirty="0" err="1"/>
              <a:t>Suárez</a:t>
            </a:r>
            <a:r>
              <a:rPr lang="en-US" dirty="0"/>
              <a:t>. </a:t>
            </a:r>
            <a:r>
              <a:rPr lang="en-US" b="1" dirty="0"/>
              <a:t>Touring </a:t>
            </a:r>
            <a:r>
              <a:rPr lang="en-US" b="1" dirty="0" err="1"/>
              <a:t>Ensembl</a:t>
            </a:r>
            <a:r>
              <a:rPr lang="en-US" b="1" dirty="0"/>
              <a:t>: A practical guide to genome browsing</a:t>
            </a:r>
            <a:r>
              <a:rPr lang="en-US" dirty="0"/>
              <a:t>. BMC Genomics 2010, 11:295 (11 May 2010)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Comprendre 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/>
              <a:t>Naviguer</a:t>
            </a:r>
            <a:r>
              <a:rPr lang="en-US" sz="4400" b="1" dirty="0"/>
              <a:t> </a:t>
            </a:r>
            <a:r>
              <a:rPr lang="en-US" sz="4400" b="1" dirty="0" err="1"/>
              <a:t>dans</a:t>
            </a:r>
            <a:r>
              <a:rPr lang="en-US" sz="4400" b="1" dirty="0"/>
              <a:t> </a:t>
            </a:r>
            <a:r>
              <a:rPr lang="en-US" sz="4400" b="1" dirty="0" err="1"/>
              <a:t>ensembl</a:t>
            </a:r>
            <a:endParaRPr lang="en-US" sz="4400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Navigation dans 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5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www.ensembl.org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46</a:t>
            </a:fld>
            <a:endParaRPr lang="en-US"/>
          </a:p>
        </p:txBody>
      </p:sp>
      <p:pic>
        <p:nvPicPr>
          <p:cNvPr id="6" name="Espace réservé du contenu 6">
            <a:extLst>
              <a:ext uri="{FF2B5EF4-FFF2-40B4-BE49-F238E27FC236}">
                <a16:creationId xmlns:a16="http://schemas.microsoft.com/office/drawing/2014/main" id="{FC16E5FF-60AD-0548-8393-A2554C9BA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7"/>
          <a:stretch/>
        </p:blipFill>
        <p:spPr>
          <a:xfrm>
            <a:off x="1371601" y="1405054"/>
            <a:ext cx="6639213" cy="566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68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accent2"/>
                </a:solidFill>
              </a:rPr>
              <a:t>Ensembl</a:t>
            </a:r>
            <a:r>
              <a:rPr lang="en-US" sz="4400" b="1" dirty="0">
                <a:solidFill>
                  <a:schemeClr val="accent2"/>
                </a:solidFill>
              </a:rPr>
              <a:t> Genomes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Navigation dans Ensembl</a:t>
            </a:r>
            <a:endParaRPr lang="en-US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47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39728" y="1355557"/>
            <a:ext cx="252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Bactéries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634758" y="1379061"/>
            <a:ext cx="117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Protistes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92907" y="2003456"/>
            <a:ext cx="101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Plantes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2709" y="3938222"/>
            <a:ext cx="91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Fungi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167033" y="3961561"/>
            <a:ext cx="164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Métazoaires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5C5DA5D-0C06-104C-8729-6DF472043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40"/>
          <a:stretch/>
        </p:blipFill>
        <p:spPr>
          <a:xfrm>
            <a:off x="0" y="4307555"/>
            <a:ext cx="3086100" cy="24296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02C132A-5A39-9F47-B388-FC41260524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40"/>
          <a:stretch/>
        </p:blipFill>
        <p:spPr>
          <a:xfrm>
            <a:off x="5822101" y="1703621"/>
            <a:ext cx="3086100" cy="242967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5D161C3-2929-354C-B91E-DF2001DB9E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40"/>
          <a:stretch/>
        </p:blipFill>
        <p:spPr>
          <a:xfrm>
            <a:off x="22302" y="1719831"/>
            <a:ext cx="3086100" cy="2429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F34B87F-86D5-B54F-B108-C50904C1E0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40"/>
          <a:stretch/>
        </p:blipFill>
        <p:spPr>
          <a:xfrm>
            <a:off x="5822101" y="4291801"/>
            <a:ext cx="3086100" cy="242967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F45470B-1D76-3945-9B59-3ECA3575B0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140"/>
          <a:stretch/>
        </p:blipFill>
        <p:spPr>
          <a:xfrm>
            <a:off x="2912541" y="2372788"/>
            <a:ext cx="3086100" cy="24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3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Espace réservé du contenu 6">
            <a:extLst>
              <a:ext uri="{FF2B5EF4-FFF2-40B4-BE49-F238E27FC236}">
                <a16:creationId xmlns:a16="http://schemas.microsoft.com/office/drawing/2014/main" id="{AEAB27BF-962A-BE42-979D-FDB2A4B10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7"/>
          <a:stretch/>
        </p:blipFill>
        <p:spPr>
          <a:xfrm>
            <a:off x="1371601" y="1405054"/>
            <a:ext cx="6639213" cy="56684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6479" y="365126"/>
            <a:ext cx="8530682" cy="1324800"/>
          </a:xfrm>
        </p:spPr>
        <p:txBody>
          <a:bodyPr>
            <a:normAutofit/>
          </a:bodyPr>
          <a:lstStyle/>
          <a:p>
            <a:r>
              <a:rPr lang="fr-FR" dirty="0"/>
              <a:t>Le site web </a:t>
            </a:r>
            <a:r>
              <a:rPr lang="fr-FR" dirty="0" err="1"/>
              <a:t>Ensembl</a:t>
            </a:r>
            <a:r>
              <a:rPr lang="fr-FR" dirty="0"/>
              <a:t>: page d’accueil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48</a:t>
            </a:fld>
            <a:endParaRPr lang="en-US"/>
          </a:p>
        </p:txBody>
      </p:sp>
      <p:grpSp>
        <p:nvGrpSpPr>
          <p:cNvPr id="28" name="Grouper 27"/>
          <p:cNvGrpSpPr/>
          <p:nvPr/>
        </p:nvGrpSpPr>
        <p:grpSpPr>
          <a:xfrm>
            <a:off x="334018" y="1798922"/>
            <a:ext cx="1198745" cy="369332"/>
            <a:chOff x="2309927" y="990020"/>
            <a:chExt cx="1198745" cy="369332"/>
          </a:xfrm>
        </p:grpSpPr>
        <p:sp>
          <p:nvSpPr>
            <p:cNvPr id="14" name="Bulle rectangulaire 13"/>
            <p:cNvSpPr/>
            <p:nvPr/>
          </p:nvSpPr>
          <p:spPr>
            <a:xfrm>
              <a:off x="2309927" y="1018519"/>
              <a:ext cx="1198745" cy="281612"/>
            </a:xfrm>
            <a:prstGeom prst="wedgeRectCallout">
              <a:avLst>
                <a:gd name="adj1" fmla="val 142556"/>
                <a:gd name="adj2" fmla="val -105896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52635" y="990020"/>
              <a:ext cx="1056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Outils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7730347" y="1505569"/>
            <a:ext cx="1284371" cy="399976"/>
            <a:chOff x="7520709" y="731258"/>
            <a:chExt cx="1284371" cy="399976"/>
          </a:xfrm>
        </p:grpSpPr>
        <p:sp>
          <p:nvSpPr>
            <p:cNvPr id="15" name="Bulle rectangulaire 14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-113269"/>
                <a:gd name="adj2" fmla="val -3409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520709" y="752967"/>
              <a:ext cx="1284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Recherche</a:t>
              </a: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142718" y="2860325"/>
            <a:ext cx="1327172" cy="399976"/>
            <a:chOff x="7517222" y="731258"/>
            <a:chExt cx="1327172" cy="399976"/>
          </a:xfrm>
        </p:grpSpPr>
        <p:sp>
          <p:nvSpPr>
            <p:cNvPr id="18" name="Bulle rectangulaire 17"/>
            <p:cNvSpPr/>
            <p:nvPr/>
          </p:nvSpPr>
          <p:spPr>
            <a:xfrm>
              <a:off x="7520709" y="731258"/>
              <a:ext cx="1241558" cy="399976"/>
            </a:xfrm>
            <a:prstGeom prst="wedgeRectCallout">
              <a:avLst>
                <a:gd name="adj1" fmla="val 165849"/>
                <a:gd name="adj2" fmla="val -14325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7517222" y="744089"/>
              <a:ext cx="1327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Recherche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42599" y="3678745"/>
            <a:ext cx="1405572" cy="1242967"/>
            <a:chOff x="242599" y="4177639"/>
            <a:chExt cx="1405572" cy="1242967"/>
          </a:xfrm>
        </p:grpSpPr>
        <p:sp>
          <p:nvSpPr>
            <p:cNvPr id="20" name="Bulle rectangulaire 19"/>
            <p:cNvSpPr/>
            <p:nvPr/>
          </p:nvSpPr>
          <p:spPr>
            <a:xfrm>
              <a:off x="289934" y="4177639"/>
              <a:ext cx="1273309" cy="1242967"/>
            </a:xfrm>
            <a:prstGeom prst="wedgeRectCallout">
              <a:avLst>
                <a:gd name="adj1" fmla="val 110227"/>
                <a:gd name="adj2" fmla="val -51354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42599" y="4190325"/>
              <a:ext cx="14055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Liste déroulante</a:t>
              </a:r>
            </a:p>
            <a:p>
              <a:pPr algn="ctr"/>
              <a:r>
                <a:rPr lang="fr-FR" dirty="0"/>
                <a:t>Accès aux génomes</a:t>
              </a: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7882186" y="2945473"/>
            <a:ext cx="1038201" cy="370992"/>
            <a:chOff x="8205696" y="3039280"/>
            <a:chExt cx="1038201" cy="370992"/>
          </a:xfrm>
        </p:grpSpPr>
        <p:sp>
          <p:nvSpPr>
            <p:cNvPr id="23" name="Bulle rectangulaire 22"/>
            <p:cNvSpPr/>
            <p:nvPr/>
          </p:nvSpPr>
          <p:spPr>
            <a:xfrm>
              <a:off x="8205696" y="3096356"/>
              <a:ext cx="938304" cy="313916"/>
            </a:xfrm>
            <a:prstGeom prst="wedgeRectCallout">
              <a:avLst>
                <a:gd name="adj1" fmla="val -98400"/>
                <a:gd name="adj2" fmla="val -82954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305593" y="3039280"/>
              <a:ext cx="938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News</a:t>
              </a:r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7051402" y="4934443"/>
            <a:ext cx="2184808" cy="626710"/>
            <a:chOff x="2769257" y="5327084"/>
            <a:chExt cx="2184808" cy="792236"/>
          </a:xfrm>
        </p:grpSpPr>
        <p:sp>
          <p:nvSpPr>
            <p:cNvPr id="5" name="Bulle rectangulaire 4"/>
            <p:cNvSpPr/>
            <p:nvPr/>
          </p:nvSpPr>
          <p:spPr>
            <a:xfrm>
              <a:off x="2769257" y="5378527"/>
              <a:ext cx="1961195" cy="740793"/>
            </a:xfrm>
            <a:prstGeom prst="wedgeRectCallout">
              <a:avLst>
                <a:gd name="adj1" fmla="val -37109"/>
                <a:gd name="adj2" fmla="val 205212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769257" y="5327084"/>
              <a:ext cx="2184808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Accès aux archives d’</a:t>
              </a:r>
              <a:r>
                <a:rPr lang="fr-FR" dirty="0" err="1"/>
                <a:t>Ensembl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4656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5C2B5-D6E1-8D4E-9094-A25ADC390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5"/>
          <a:stretch/>
        </p:blipFill>
        <p:spPr>
          <a:xfrm>
            <a:off x="874998" y="1375474"/>
            <a:ext cx="7394004" cy="57947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site web </a:t>
            </a:r>
            <a:r>
              <a:rPr lang="fr-FR" dirty="0" err="1"/>
              <a:t>Ensembl</a:t>
            </a:r>
            <a:r>
              <a:rPr lang="fr-FR" dirty="0"/>
              <a:t>: les</a:t>
            </a:r>
            <a:r>
              <a:rPr lang="en-US" dirty="0"/>
              <a:t> </a:t>
            </a:r>
            <a:r>
              <a:rPr lang="en-US" dirty="0" err="1"/>
              <a:t>génomes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49</a:t>
            </a:fld>
            <a:endParaRPr lang="en-US"/>
          </a:p>
        </p:txBody>
      </p:sp>
      <p:grpSp>
        <p:nvGrpSpPr>
          <p:cNvPr id="14" name="Grouper 13"/>
          <p:cNvGrpSpPr/>
          <p:nvPr/>
        </p:nvGrpSpPr>
        <p:grpSpPr>
          <a:xfrm>
            <a:off x="5587875" y="2787641"/>
            <a:ext cx="1607633" cy="650593"/>
            <a:chOff x="6949872" y="2966667"/>
            <a:chExt cx="1607633" cy="650593"/>
          </a:xfrm>
        </p:grpSpPr>
        <p:sp>
          <p:nvSpPr>
            <p:cNvPr id="13" name="Bulle rectangulaire 12"/>
            <p:cNvSpPr/>
            <p:nvPr/>
          </p:nvSpPr>
          <p:spPr>
            <a:xfrm>
              <a:off x="6949872" y="2966667"/>
              <a:ext cx="1369993" cy="650593"/>
            </a:xfrm>
            <a:prstGeom prst="wedgeRectCallout">
              <a:avLst>
                <a:gd name="adj1" fmla="val 63748"/>
                <a:gd name="adj2" fmla="val -38796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7001991" y="2970929"/>
              <a:ext cx="1555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Lien vers des exemples</a:t>
              </a: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5720570" y="2012649"/>
            <a:ext cx="1342245" cy="361064"/>
            <a:chOff x="7520708" y="731258"/>
            <a:chExt cx="1376968" cy="399976"/>
          </a:xfrm>
        </p:grpSpPr>
        <p:sp>
          <p:nvSpPr>
            <p:cNvPr id="16" name="Bulle rectangulaire 15"/>
            <p:cNvSpPr/>
            <p:nvPr/>
          </p:nvSpPr>
          <p:spPr>
            <a:xfrm>
              <a:off x="7520708" y="731258"/>
              <a:ext cx="1376967" cy="399976"/>
            </a:xfrm>
            <a:prstGeom prst="wedgeRectCallout">
              <a:avLst>
                <a:gd name="adj1" fmla="val -185201"/>
                <a:gd name="adj2" fmla="val 1969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563521" y="744089"/>
              <a:ext cx="1334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Recherche</a:t>
              </a: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67976" y="4101682"/>
            <a:ext cx="1700611" cy="656794"/>
            <a:chOff x="7502611" y="1038716"/>
            <a:chExt cx="1350642" cy="656794"/>
          </a:xfrm>
        </p:grpSpPr>
        <p:sp>
          <p:nvSpPr>
            <p:cNvPr id="20" name="Bulle rectangulaire 19"/>
            <p:cNvSpPr/>
            <p:nvPr/>
          </p:nvSpPr>
          <p:spPr>
            <a:xfrm>
              <a:off x="7508755" y="1038716"/>
              <a:ext cx="1241558" cy="643592"/>
            </a:xfrm>
            <a:prstGeom prst="wedgeRectCallout">
              <a:avLst>
                <a:gd name="adj1" fmla="val 28496"/>
                <a:gd name="adj2" fmla="val -229104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02611" y="1049179"/>
              <a:ext cx="1350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Informations, statistiques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56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676660"/>
            <a:ext cx="7886700" cy="701731"/>
          </a:xfrm>
        </p:spPr>
        <p:txBody>
          <a:bodyPr wrap="square">
            <a:spAutoFit/>
          </a:bodyPr>
          <a:lstStyle/>
          <a:p>
            <a:pPr algn="l"/>
            <a:r>
              <a:rPr lang="fr-FR" dirty="0"/>
              <a:t>De l’artisanat au haut débit… 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44888" y="1495448"/>
            <a:ext cx="6938447" cy="467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51"/>
              <a:tabLst>
                <a:tab pos="1168400" algn="l"/>
              </a:tabLst>
            </a:pPr>
            <a:r>
              <a:rPr lang="fr-FR" sz="1700" dirty="0">
                <a:latin typeface="Calibri" pitchFamily="34" charset="0"/>
                <a:cs typeface="Calibri" pitchFamily="34" charset="0"/>
              </a:rPr>
              <a:t>	première séquence protéique</a:t>
            </a: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67"/>
              <a:tabLst>
                <a:tab pos="1168400" algn="l"/>
              </a:tabLst>
            </a:pPr>
            <a:r>
              <a:rPr lang="fr-FR" sz="1700" b="1" dirty="0">
                <a:latin typeface="Calibri" pitchFamily="34" charset="0"/>
                <a:cs typeface="Calibri" pitchFamily="34" charset="0"/>
              </a:rPr>
              <a:t>	construction d’arbres phylogénétiques</a:t>
            </a: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70"/>
              <a:tabLst>
                <a:tab pos="1168400" algn="l"/>
              </a:tabLst>
            </a:pPr>
            <a:r>
              <a:rPr lang="fr-FR" sz="1700" b="1" dirty="0">
                <a:latin typeface="Calibri" pitchFamily="34" charset="0"/>
                <a:cs typeface="Calibri" pitchFamily="34" charset="0"/>
              </a:rPr>
              <a:t>	algorithme de </a:t>
            </a:r>
            <a:r>
              <a:rPr lang="fr-FR" sz="1700" b="1" dirty="0" err="1">
                <a:latin typeface="Calibri" pitchFamily="34" charset="0"/>
                <a:cs typeface="Calibri" pitchFamily="34" charset="0"/>
              </a:rPr>
              <a:t>Needleman</a:t>
            </a:r>
            <a:r>
              <a:rPr lang="fr-FR" sz="1700" b="1" dirty="0">
                <a:latin typeface="Calibri" pitchFamily="34" charset="0"/>
                <a:cs typeface="Calibri" pitchFamily="34" charset="0"/>
              </a:rPr>
              <a:t> &amp; </a:t>
            </a:r>
            <a:r>
              <a:rPr lang="fr-FR" sz="1700" b="1" dirty="0" err="1">
                <a:latin typeface="Calibri" pitchFamily="34" charset="0"/>
                <a:cs typeface="Calibri" pitchFamily="34" charset="0"/>
              </a:rPr>
              <a:t>Wunsch</a:t>
            </a:r>
            <a:endParaRPr lang="fr-FR" sz="1700" b="1" dirty="0">
              <a:latin typeface="Calibri" pitchFamily="34" charset="0"/>
              <a:cs typeface="Calibri" pitchFamily="34" charset="0"/>
            </a:endParaRP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77"/>
              <a:tabLst>
                <a:tab pos="1168400" algn="l"/>
              </a:tabLst>
            </a:pPr>
            <a:r>
              <a:rPr lang="fr-FR" sz="1700" dirty="0">
                <a:latin typeface="Calibri" pitchFamily="34" charset="0"/>
                <a:cs typeface="Calibri" pitchFamily="34" charset="0"/>
              </a:rPr>
              <a:t> 	séquençage de l’ADN (Méthode Sanger)</a:t>
            </a:r>
          </a:p>
          <a:p>
            <a:pPr lvl="1" algn="l" eaLnBrk="0" hangingPunct="0">
              <a:spcBef>
                <a:spcPct val="50000"/>
              </a:spcBef>
              <a:tabLst>
                <a:tab pos="1168400" algn="l"/>
              </a:tabLst>
            </a:pPr>
            <a:r>
              <a:rPr lang="fr-FR" sz="1700" b="1" dirty="0">
                <a:latin typeface="Calibri" pitchFamily="34" charset="0"/>
                <a:cs typeface="Calibri" pitchFamily="34" charset="0"/>
              </a:rPr>
              <a:t>	premier package </a:t>
            </a:r>
            <a:r>
              <a:rPr lang="fr-FR" sz="1700" b="1" dirty="0" err="1">
                <a:latin typeface="Calibri" pitchFamily="34" charset="0"/>
                <a:cs typeface="Calibri" pitchFamily="34" charset="0"/>
              </a:rPr>
              <a:t>bioinformatique</a:t>
            </a:r>
            <a:r>
              <a:rPr lang="fr-FR" sz="1700" b="1" dirty="0">
                <a:latin typeface="Calibri" pitchFamily="34" charset="0"/>
                <a:cs typeface="Calibri" pitchFamily="34" charset="0"/>
              </a:rPr>
              <a:t> (Staden)</a:t>
            </a: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78"/>
              <a:tabLst>
                <a:tab pos="1168400" algn="l"/>
              </a:tabLst>
            </a:pPr>
            <a:r>
              <a:rPr lang="fr-FR" sz="1700" b="1" dirty="0">
                <a:latin typeface="Calibri" pitchFamily="34" charset="0"/>
                <a:cs typeface="Calibri" pitchFamily="34" charset="0"/>
              </a:rPr>
              <a:t> 	bases de données </a:t>
            </a:r>
            <a:r>
              <a:rPr lang="fr-FR" sz="1700" b="1" dirty="0" err="1">
                <a:latin typeface="Calibri" pitchFamily="34" charset="0"/>
                <a:cs typeface="Calibri" pitchFamily="34" charset="0"/>
              </a:rPr>
              <a:t>Pir</a:t>
            </a:r>
            <a:r>
              <a:rPr lang="fr-FR" sz="1700" b="1" dirty="0">
                <a:latin typeface="Calibri" pitchFamily="34" charset="0"/>
                <a:cs typeface="Calibri" pitchFamily="34" charset="0"/>
              </a:rPr>
              <a:t>, EMBL, </a:t>
            </a:r>
            <a:r>
              <a:rPr lang="fr-FR" sz="1700" b="1" dirty="0" err="1">
                <a:latin typeface="Calibri" pitchFamily="34" charset="0"/>
                <a:cs typeface="Calibri" pitchFamily="34" charset="0"/>
              </a:rPr>
              <a:t>Genbank</a:t>
            </a:r>
            <a:endParaRPr lang="fr-FR" sz="1700" b="1" dirty="0">
              <a:latin typeface="Calibri" pitchFamily="34" charset="0"/>
              <a:cs typeface="Calibri" pitchFamily="34" charset="0"/>
            </a:endParaRP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81"/>
              <a:tabLst>
                <a:tab pos="1168400" algn="l"/>
              </a:tabLst>
            </a:pPr>
            <a:r>
              <a:rPr lang="fr-FR" sz="1700" b="1" dirty="0">
                <a:latin typeface="Calibri" pitchFamily="34" charset="0"/>
                <a:cs typeface="Calibri" pitchFamily="34" charset="0"/>
              </a:rPr>
              <a:t> 	algorithme d’alignement local (Smith &amp; Waterman)</a:t>
            </a: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90"/>
              <a:tabLst>
                <a:tab pos="1168400" algn="l"/>
              </a:tabLst>
            </a:pPr>
            <a:r>
              <a:rPr lang="fr-FR" sz="1700" b="1" dirty="0">
                <a:latin typeface="Calibri" pitchFamily="34" charset="0"/>
                <a:cs typeface="Calibri" pitchFamily="34" charset="0"/>
              </a:rPr>
              <a:t> 	programme Blast</a:t>
            </a: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90"/>
              <a:tabLst>
                <a:tab pos="1168400" algn="l"/>
              </a:tabLst>
            </a:pPr>
            <a:r>
              <a:rPr lang="fr-FR" sz="1700" dirty="0">
                <a:latin typeface="Calibri" pitchFamily="34" charset="0"/>
                <a:cs typeface="Calibri" pitchFamily="34" charset="0"/>
              </a:rPr>
              <a:t> 	étiquettes d’</a:t>
            </a:r>
            <a:r>
              <a:rPr lang="fr-FR" sz="1700" dirty="0" err="1">
                <a:latin typeface="Calibri" pitchFamily="34" charset="0"/>
                <a:cs typeface="Calibri" pitchFamily="34" charset="0"/>
              </a:rPr>
              <a:t>ADNc</a:t>
            </a:r>
            <a:r>
              <a:rPr lang="fr-FR" sz="1700" dirty="0">
                <a:latin typeface="Calibri" pitchFamily="34" charset="0"/>
                <a:cs typeface="Calibri" pitchFamily="34" charset="0"/>
              </a:rPr>
              <a:t> « EST »</a:t>
            </a: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95"/>
              <a:tabLst>
                <a:tab pos="1168400" algn="l"/>
              </a:tabLst>
            </a:pPr>
            <a:r>
              <a:rPr lang="fr-FR" sz="1700" dirty="0">
                <a:latin typeface="Calibri" pitchFamily="34" charset="0"/>
                <a:cs typeface="Calibri" pitchFamily="34" charset="0"/>
              </a:rPr>
              <a:t> 	séquençage du génome complet d’une bactérie</a:t>
            </a: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1995"/>
              <a:tabLst>
                <a:tab pos="1168400" algn="l"/>
              </a:tabLst>
            </a:pPr>
            <a:r>
              <a:rPr lang="fr-FR" sz="1700" dirty="0">
                <a:latin typeface="Calibri" pitchFamily="34" charset="0"/>
                <a:cs typeface="Calibri" pitchFamily="34" charset="0"/>
              </a:rPr>
              <a:t> 	séquençage complet du génome de la levure</a:t>
            </a:r>
          </a:p>
          <a:p>
            <a:pPr marL="914400" lvl="1" indent="-457200" algn="l" eaLnBrk="0" hangingPunct="0">
              <a:spcBef>
                <a:spcPct val="50000"/>
              </a:spcBef>
              <a:buFontTx/>
              <a:buAutoNum type="arabicPlain" startAt="2001"/>
              <a:tabLst>
                <a:tab pos="1168400" algn="l"/>
              </a:tabLst>
            </a:pPr>
            <a:r>
              <a:rPr lang="fr-FR" sz="1700" dirty="0">
                <a:latin typeface="Calibri" pitchFamily="34" charset="0"/>
                <a:cs typeface="Calibri" pitchFamily="34" charset="0"/>
              </a:rPr>
              <a:t> 	première version du génome humain</a:t>
            </a:r>
          </a:p>
        </p:txBody>
      </p:sp>
      <p:sp>
        <p:nvSpPr>
          <p:cNvPr id="16389" name="ZoneTexte 10"/>
          <p:cNvSpPr txBox="1">
            <a:spLocks noChangeArrowheads="1"/>
          </p:cNvSpPr>
          <p:nvPr/>
        </p:nvSpPr>
        <p:spPr bwMode="auto">
          <a:xfrm>
            <a:off x="1146575" y="6298236"/>
            <a:ext cx="34254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/>
              <a:t>=&gt; Début de l’ère post-génomique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220" y="5805849"/>
            <a:ext cx="731892" cy="98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638" y="5805009"/>
            <a:ext cx="752062" cy="986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747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4370A13-1DA1-DF44-B4CD-1EEB86ADE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9"/>
          <a:stretch/>
        </p:blipFill>
        <p:spPr>
          <a:xfrm>
            <a:off x="869049" y="1668264"/>
            <a:ext cx="7104313" cy="555486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site web </a:t>
            </a:r>
            <a:r>
              <a:rPr lang="fr-FR" dirty="0" err="1"/>
              <a:t>Ensembl</a:t>
            </a:r>
            <a:r>
              <a:rPr lang="fr-FR" dirty="0"/>
              <a:t>: s</a:t>
            </a:r>
            <a:r>
              <a:rPr lang="en-US" dirty="0" err="1"/>
              <a:t>tatistiques</a:t>
            </a:r>
            <a:r>
              <a:rPr lang="en-US" dirty="0"/>
              <a:t> des </a:t>
            </a:r>
            <a:r>
              <a:rPr lang="en-US" dirty="0" err="1"/>
              <a:t>génomes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50</a:t>
            </a:fld>
            <a:endParaRPr lang="en-US"/>
          </a:p>
        </p:txBody>
      </p:sp>
      <p:grpSp>
        <p:nvGrpSpPr>
          <p:cNvPr id="4" name="Grouper 3"/>
          <p:cNvGrpSpPr/>
          <p:nvPr/>
        </p:nvGrpSpPr>
        <p:grpSpPr>
          <a:xfrm>
            <a:off x="7424034" y="2765899"/>
            <a:ext cx="1579454" cy="370992"/>
            <a:chOff x="8205695" y="3039280"/>
            <a:chExt cx="1096949" cy="370992"/>
          </a:xfrm>
        </p:grpSpPr>
        <p:sp>
          <p:nvSpPr>
            <p:cNvPr id="5" name="Bulle rectangulaire 4"/>
            <p:cNvSpPr/>
            <p:nvPr/>
          </p:nvSpPr>
          <p:spPr>
            <a:xfrm>
              <a:off x="8205695" y="3096356"/>
              <a:ext cx="923473" cy="313916"/>
            </a:xfrm>
            <a:prstGeom prst="wedgeRectCallout">
              <a:avLst>
                <a:gd name="adj1" fmla="val -83910"/>
                <a:gd name="adj2" fmla="val 83161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246124" y="3039280"/>
              <a:ext cx="1056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Statistiques</a:t>
              </a: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88704" y="4133360"/>
            <a:ext cx="2708895" cy="646331"/>
            <a:chOff x="8205696" y="3051203"/>
            <a:chExt cx="938304" cy="646331"/>
          </a:xfrm>
        </p:grpSpPr>
        <p:sp>
          <p:nvSpPr>
            <p:cNvPr id="8" name="Bulle rectangulaire 7"/>
            <p:cNvSpPr/>
            <p:nvPr/>
          </p:nvSpPr>
          <p:spPr>
            <a:xfrm>
              <a:off x="8205696" y="3096356"/>
              <a:ext cx="938304" cy="556026"/>
            </a:xfrm>
            <a:prstGeom prst="wedgeRectCallout">
              <a:avLst>
                <a:gd name="adj1" fmla="val -3234"/>
                <a:gd name="adj2" fmla="val -144302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205696" y="3051203"/>
              <a:ext cx="938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Informations générales sur l’assemblage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14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site web </a:t>
            </a:r>
            <a:r>
              <a:rPr lang="fr-FR" dirty="0" err="1"/>
              <a:t>Ensembl</a:t>
            </a:r>
            <a:r>
              <a:rPr lang="fr-FR" dirty="0"/>
              <a:t>: caryotype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51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6499DB-80A3-F94B-9E13-ECCDC6A13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6"/>
          <a:stretch/>
        </p:blipFill>
        <p:spPr>
          <a:xfrm>
            <a:off x="835968" y="1381106"/>
            <a:ext cx="7472063" cy="58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7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52D9A6-56D9-044D-B308-CFCF1A78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 site web </a:t>
            </a:r>
            <a:r>
              <a:rPr lang="en-US" dirty="0" err="1"/>
              <a:t>Ensembl</a:t>
            </a:r>
            <a:r>
              <a:rPr lang="en-US" dirty="0"/>
              <a:t> : </a:t>
            </a:r>
            <a:r>
              <a:rPr lang="en-US" dirty="0" err="1"/>
              <a:t>statistiques</a:t>
            </a:r>
            <a:r>
              <a:rPr lang="en-US" dirty="0"/>
              <a:t> par chromosome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698080-6038-2E47-BACE-90FE9296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27E873-94E4-4046-9188-3721282C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4D4C8B-A605-8840-8F6E-2F92A93A0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5"/>
          <a:stretch/>
        </p:blipFill>
        <p:spPr>
          <a:xfrm>
            <a:off x="1293542" y="1689926"/>
            <a:ext cx="7092176" cy="55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72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809E24E-B639-5845-BFDC-482E69A53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5"/>
          <a:stretch/>
        </p:blipFill>
        <p:spPr>
          <a:xfrm>
            <a:off x="1257782" y="1609589"/>
            <a:ext cx="7070619" cy="554131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9A48A8-771A-CE47-890A-F620533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 site web </a:t>
            </a:r>
            <a:r>
              <a:rPr lang="en-US" dirty="0" err="1"/>
              <a:t>Ensembl</a:t>
            </a:r>
            <a:r>
              <a:rPr lang="en-US" dirty="0"/>
              <a:t> : </a:t>
            </a:r>
            <a:r>
              <a:rPr lang="en-US" dirty="0" err="1"/>
              <a:t>navigateur</a:t>
            </a:r>
            <a:r>
              <a:rPr lang="en-US" dirty="0"/>
              <a:t> de </a:t>
            </a:r>
            <a:r>
              <a:rPr lang="en-US" dirty="0" err="1"/>
              <a:t>génome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D168D-68A7-D147-BEFC-0BB9EFEF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65E188-1A60-0740-8C1C-E7EDE39D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53</a:t>
            </a:fld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6B328FA-30D3-044C-873B-4E1E8B31EC65}"/>
              </a:ext>
            </a:extLst>
          </p:cNvPr>
          <p:cNvSpPr/>
          <p:nvPr/>
        </p:nvSpPr>
        <p:spPr>
          <a:xfrm>
            <a:off x="1594625" y="3641172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22CB79-A298-6847-923D-101CD4815436}"/>
              </a:ext>
            </a:extLst>
          </p:cNvPr>
          <p:cNvSpPr/>
          <p:nvPr/>
        </p:nvSpPr>
        <p:spPr>
          <a:xfrm>
            <a:off x="2696674" y="3135107"/>
            <a:ext cx="243068" cy="2546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22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3D91F-8106-F240-9AD8-66245F6D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 site web </a:t>
            </a:r>
            <a:r>
              <a:rPr lang="en-US" dirty="0" err="1"/>
              <a:t>Ensembl</a:t>
            </a:r>
            <a:r>
              <a:rPr lang="en-US" dirty="0"/>
              <a:t> : le </a:t>
            </a:r>
            <a:r>
              <a:rPr lang="en-US" dirty="0" err="1"/>
              <a:t>gène</a:t>
            </a:r>
            <a:r>
              <a:rPr lang="en-US" dirty="0"/>
              <a:t>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56DCA0-8262-2948-B417-879833FD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3AE8E4-1A15-8F41-A251-17049946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4F01DC-25A9-A542-AE0C-910EDC516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6"/>
          <a:stretch/>
        </p:blipFill>
        <p:spPr>
          <a:xfrm>
            <a:off x="793454" y="1322723"/>
            <a:ext cx="7557091" cy="59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33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35FE6-7CBF-B24E-A98D-BFDD0EDC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 site web </a:t>
            </a:r>
            <a:r>
              <a:rPr lang="en-US" dirty="0" err="1"/>
              <a:t>Ensembl</a:t>
            </a:r>
            <a:r>
              <a:rPr lang="en-US" dirty="0"/>
              <a:t> : le </a:t>
            </a:r>
            <a:r>
              <a:rPr lang="en-US" dirty="0" err="1"/>
              <a:t>transcrit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8CAD87-FEDA-AB4C-BAD7-9ACD5241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A43BAF-EFE6-A94E-8B13-355C0DA7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55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5E69F7-8E5E-7E4C-9809-D497C2E06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1"/>
          <a:stretch/>
        </p:blipFill>
        <p:spPr>
          <a:xfrm>
            <a:off x="863846" y="1387790"/>
            <a:ext cx="7416307" cy="581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47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/>
              <a:t>Naviguer</a:t>
            </a:r>
            <a:r>
              <a:rPr lang="en-US" sz="4400" b="1" dirty="0"/>
              <a:t> </a:t>
            </a:r>
            <a:r>
              <a:rPr lang="en-US" sz="4400" b="1" dirty="0" err="1"/>
              <a:t>dans</a:t>
            </a:r>
            <a:r>
              <a:rPr lang="en-US" sz="4400" b="1" dirty="0"/>
              <a:t> </a:t>
            </a:r>
            <a:r>
              <a:rPr lang="en-US" sz="4400" b="1" dirty="0" err="1"/>
              <a:t>Ensembl</a:t>
            </a:r>
            <a:r>
              <a:rPr lang="en-US" sz="4400" b="1" dirty="0"/>
              <a:t> : </a:t>
            </a:r>
            <a:br>
              <a:rPr lang="en-US" sz="4400" b="1" dirty="0"/>
            </a:br>
            <a:r>
              <a:rPr lang="en-US" sz="4400" b="1" dirty="0" err="1"/>
              <a:t>Partie</a:t>
            </a:r>
            <a:r>
              <a:rPr lang="en-US" sz="4400" b="1" dirty="0"/>
              <a:t> </a:t>
            </a:r>
            <a:r>
              <a:rPr lang="en-US" sz="4400" b="1" dirty="0" err="1"/>
              <a:t>pratique</a:t>
            </a:r>
            <a:endParaRPr lang="en-US" sz="4400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Navigation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Ensembl</a:t>
            </a:r>
            <a:r>
              <a:rPr lang="en-US" dirty="0"/>
              <a:t> : </a:t>
            </a:r>
            <a:r>
              <a:rPr lang="en-US" dirty="0" err="1"/>
              <a:t>Pratique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71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6">
            <a:extLst>
              <a:ext uri="{FF2B5EF4-FFF2-40B4-BE49-F238E27FC236}">
                <a16:creationId xmlns:a16="http://schemas.microsoft.com/office/drawing/2014/main" id="{4B7CB315-C7AB-7F4F-8568-9F35F6407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7"/>
          <a:stretch/>
        </p:blipFill>
        <p:spPr>
          <a:xfrm>
            <a:off x="1371601" y="1405054"/>
            <a:ext cx="6639213" cy="56684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Visualiser ses propres données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Navigation dans Ensembl 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57</a:t>
            </a:fld>
            <a:endParaRPr lang="en-US"/>
          </a:p>
        </p:txBody>
      </p:sp>
      <p:grpSp>
        <p:nvGrpSpPr>
          <p:cNvPr id="11" name="Grouper 10"/>
          <p:cNvGrpSpPr/>
          <p:nvPr/>
        </p:nvGrpSpPr>
        <p:grpSpPr>
          <a:xfrm>
            <a:off x="6997944" y="4529616"/>
            <a:ext cx="2025740" cy="923330"/>
            <a:chOff x="0" y="389028"/>
            <a:chExt cx="1579317" cy="923330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-40026"/>
                <a:gd name="adj2" fmla="val 107181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6615" y="389028"/>
              <a:ext cx="1512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Visualiser ses propres données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01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LES OUTILS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Ensembl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4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6">
            <a:extLst>
              <a:ext uri="{FF2B5EF4-FFF2-40B4-BE49-F238E27FC236}">
                <a16:creationId xmlns:a16="http://schemas.microsoft.com/office/drawing/2014/main" id="{40E828D1-1413-8843-89AF-0222EDD5B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7"/>
          <a:stretch/>
        </p:blipFill>
        <p:spPr>
          <a:xfrm>
            <a:off x="1371601" y="1405054"/>
            <a:ext cx="6639213" cy="56684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outils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59</a:t>
            </a:fld>
            <a:endParaRPr lang="en-US"/>
          </a:p>
        </p:txBody>
      </p:sp>
      <p:grpSp>
        <p:nvGrpSpPr>
          <p:cNvPr id="8" name="Grouper 7"/>
          <p:cNvGrpSpPr/>
          <p:nvPr/>
        </p:nvGrpSpPr>
        <p:grpSpPr>
          <a:xfrm>
            <a:off x="121194" y="1901152"/>
            <a:ext cx="1771998" cy="369332"/>
            <a:chOff x="-57083" y="558392"/>
            <a:chExt cx="1771998" cy="369332"/>
          </a:xfrm>
        </p:grpSpPr>
        <p:sp>
          <p:nvSpPr>
            <p:cNvPr id="9" name="Bulle rectangulaire 8"/>
            <p:cNvSpPr/>
            <p:nvPr/>
          </p:nvSpPr>
          <p:spPr>
            <a:xfrm>
              <a:off x="-57083" y="558392"/>
              <a:ext cx="1519730" cy="355063"/>
            </a:xfrm>
            <a:prstGeom prst="wedgeRectCallout">
              <a:avLst>
                <a:gd name="adj1" fmla="val 119066"/>
                <a:gd name="adj2" fmla="val -120287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6908" y="558392"/>
              <a:ext cx="1698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BLAST/BLAT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35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0" name="Titr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4000" dirty="0"/>
              <a:t>L’ère post-génomique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093" y="1435699"/>
            <a:ext cx="864096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 eaLnBrk="0" hangingPunct="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2002	Séquence préliminaire du génome de la souris (</a:t>
            </a:r>
            <a:r>
              <a:rPr lang="fr-FR" sz="1400" dirty="0" err="1"/>
              <a:t>Waterston</a:t>
            </a:r>
            <a:r>
              <a:rPr lang="fr-FR" sz="1400" dirty="0"/>
              <a:t> et al., 2002)</a:t>
            </a:r>
          </a:p>
          <a:p>
            <a:pPr marL="177800" lvl="1" indent="-177800" eaLnBrk="0" hangingPunct="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2004	ENCODE, Identification de tous les éléments fonctionnels du génome humain </a:t>
            </a:r>
          </a:p>
          <a:p>
            <a:pPr marL="177800" lvl="1" indent="-177800" eaLnBrk="0" hangingPunct="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2005	Roche 454: Séquenceur auto. haut-débit de 2ème génération par </a:t>
            </a:r>
            <a:r>
              <a:rPr lang="fr-FR" sz="1400" dirty="0" err="1"/>
              <a:t>pyroséquençage</a:t>
            </a:r>
            <a:r>
              <a:rPr lang="fr-FR" sz="1400" dirty="0"/>
              <a:t> : GS20</a:t>
            </a:r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2007 	Illumina/</a:t>
            </a:r>
            <a:r>
              <a:rPr lang="fr-FR" sz="1400" dirty="0" err="1"/>
              <a:t>Solexa</a:t>
            </a:r>
            <a:r>
              <a:rPr lang="fr-FR" sz="1400" dirty="0"/>
              <a:t> NGS de 2ème génération par synthèse </a:t>
            </a:r>
            <a:r>
              <a:rPr lang="fr-FR" sz="1400" dirty="0" err="1"/>
              <a:t>microfluidique</a:t>
            </a:r>
            <a:r>
              <a:rPr lang="fr-FR" sz="1400" dirty="0"/>
              <a:t> : </a:t>
            </a:r>
            <a:r>
              <a:rPr lang="fr-FR" sz="1400" dirty="0" err="1"/>
              <a:t>GAIIx</a:t>
            </a:r>
            <a:endParaRPr lang="fr-FR" sz="1400" dirty="0"/>
          </a:p>
          <a:p>
            <a:pPr lvl="2" fontAlgn="ctr">
              <a:lnSpc>
                <a:spcPct val="150000"/>
              </a:lnSpc>
            </a:pPr>
            <a:r>
              <a:rPr lang="fr-FR" sz="1400" dirty="0" err="1"/>
              <a:t>Applied</a:t>
            </a:r>
            <a:r>
              <a:rPr lang="fr-FR" sz="1400" dirty="0"/>
              <a:t> </a:t>
            </a:r>
            <a:r>
              <a:rPr lang="fr-FR" sz="1400" dirty="0" err="1"/>
              <a:t>Biosystems</a:t>
            </a:r>
            <a:r>
              <a:rPr lang="fr-FR" sz="1400" dirty="0"/>
              <a:t> NGS de 2ème génération par </a:t>
            </a:r>
            <a:r>
              <a:rPr lang="fr-FR" sz="1400" dirty="0" err="1"/>
              <a:t>ligation</a:t>
            </a:r>
            <a:r>
              <a:rPr lang="fr-FR" sz="1400" dirty="0"/>
              <a:t> : système </a:t>
            </a:r>
            <a:r>
              <a:rPr lang="fr-FR" sz="1400" dirty="0" err="1"/>
              <a:t>SOLiD</a:t>
            </a:r>
            <a:endParaRPr lang="fr-FR" sz="1400" dirty="0"/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2008	</a:t>
            </a:r>
            <a:r>
              <a:rPr lang="fr-FR" sz="1400" dirty="0" err="1"/>
              <a:t>Helicos</a:t>
            </a:r>
            <a:r>
              <a:rPr lang="fr-FR" sz="1400" dirty="0"/>
              <a:t> Séquenceur auto. de 2ème génération par synthèse sans pré-amplification</a:t>
            </a:r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2012	ENCODE Encyclopédie des éléments fonctionnels du génome humain</a:t>
            </a:r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2014	Génome à 1000$ 2 annonces Illumina et Life Technologies</a:t>
            </a:r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2016-	&gt;40 000 génomes complets publiés (3 domaines du vivant) </a:t>
            </a:r>
          </a:p>
          <a:p>
            <a:pPr lvl="2" fontAlgn="ctr">
              <a:lnSpc>
                <a:spcPct val="150000"/>
              </a:lnSpc>
            </a:pPr>
            <a:r>
              <a:rPr lang="fr-FR" sz="1400" dirty="0"/>
              <a:t>956 archées, 31736 bactéries et 9173 </a:t>
            </a:r>
            <a:r>
              <a:rPr lang="fr-FR" sz="1400" dirty="0" err="1"/>
              <a:t>eukaryotes</a:t>
            </a:r>
            <a:r>
              <a:rPr lang="fr-FR" sz="1400" dirty="0"/>
              <a:t> (www.genomesonline.org, 10/2016)</a:t>
            </a:r>
          </a:p>
          <a:p>
            <a:pPr lvl="2" fontAlgn="ctr">
              <a:lnSpc>
                <a:spcPct val="150000"/>
              </a:lnSpc>
            </a:pPr>
            <a:endParaRPr lang="fr-FR" sz="1400" dirty="0"/>
          </a:p>
          <a:p>
            <a:pPr fontAlgn="ctr">
              <a:lnSpc>
                <a:spcPct val="150000"/>
              </a:lnSpc>
            </a:pPr>
            <a:r>
              <a:rPr lang="fr-FR" sz="1400" dirty="0"/>
              <a:t>	Exomes et génomes humains séquencés complètement (patients + pop. Générale)</a:t>
            </a:r>
          </a:p>
        </p:txBody>
      </p:sp>
      <p:pic>
        <p:nvPicPr>
          <p:cNvPr id="20482" name="Picture 2" descr="http://www.ncbi.nlm.nih.gov/genome/guide/bee/cover_n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62" y="5789946"/>
            <a:ext cx="788917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nature.com/nature/focus/ratgenome/images/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34" y="5787175"/>
            <a:ext cx="798061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www.teagasc.ie/news/2011/NatureCover_14Jul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72" y="5790142"/>
            <a:ext cx="791969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newsimg.bbc.co.uk/media/images/40744000/jpg/_40744172_cover_20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46" y="5789946"/>
            <a:ext cx="797759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http://www.nature.com/nature/journal/v463/n7279/images/cover_natur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64" y="5787175"/>
            <a:ext cx="785970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http://ecx.images-amazon.com/images/I/51tztcMqIRL._SS500_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022" y="5787175"/>
            <a:ext cx="781236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http://www.nature.com/nature/journal/v485/n7400/images/cover_natur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08" y="5787175"/>
            <a:ext cx="789959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 descr="http://news.ucsc.edu/2007/06/images/nature_cover_060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25" y="5790142"/>
            <a:ext cx="785970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36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A454738-5F47-BB4C-AB96-61A315CA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11" y="1488315"/>
            <a:ext cx="6565900" cy="762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Blast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28650" y="2509023"/>
            <a:ext cx="7886700" cy="3667939"/>
          </a:xfrm>
        </p:spPr>
        <p:txBody>
          <a:bodyPr/>
          <a:lstStyle/>
          <a:p>
            <a:r>
              <a:rPr lang="fr-FR" dirty="0"/>
              <a:t>Recherche de similarité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600" dirty="0"/>
              <a:t>1 </a:t>
            </a:r>
            <a:r>
              <a:rPr lang="en-GB" sz="1600" dirty="0" err="1"/>
              <a:t>séquence</a:t>
            </a:r>
            <a:r>
              <a:rPr lang="en-GB" sz="1600" dirty="0"/>
              <a:t> (</a:t>
            </a:r>
            <a:r>
              <a:rPr lang="en-GB" sz="1600" b="1" i="1" dirty="0"/>
              <a:t>Query</a:t>
            </a:r>
            <a:r>
              <a:rPr lang="en-GB" sz="1600" dirty="0"/>
              <a:t>) </a:t>
            </a:r>
            <a:r>
              <a:rPr lang="en-GB" sz="1600" dirty="0" err="1"/>
              <a:t>comparée</a:t>
            </a:r>
            <a:r>
              <a:rPr lang="en-GB" sz="1600" dirty="0"/>
              <a:t> à des </a:t>
            </a:r>
            <a:r>
              <a:rPr lang="en-GB" sz="1600" dirty="0" err="1"/>
              <a:t>milliers</a:t>
            </a:r>
            <a:r>
              <a:rPr lang="en-GB" sz="1600" dirty="0"/>
              <a:t> </a:t>
            </a:r>
            <a:r>
              <a:rPr lang="en-GB" sz="1600" dirty="0" err="1"/>
              <a:t>ou</a:t>
            </a:r>
            <a:r>
              <a:rPr lang="en-GB" sz="1600" dirty="0"/>
              <a:t> des millions de </a:t>
            </a:r>
            <a:r>
              <a:rPr lang="en-GB" sz="1600" dirty="0" err="1"/>
              <a:t>séquences</a:t>
            </a:r>
            <a:r>
              <a:rPr lang="en-GB" sz="1600" dirty="0"/>
              <a:t> (</a:t>
            </a:r>
            <a:r>
              <a:rPr lang="en-GB" sz="1600" b="1" i="1" dirty="0"/>
              <a:t>base de </a:t>
            </a:r>
            <a:r>
              <a:rPr lang="en-GB" sz="1600" b="1" i="1" dirty="0" err="1"/>
              <a:t>données</a:t>
            </a:r>
            <a:r>
              <a:rPr lang="en-GB" sz="1600" dirty="0"/>
              <a:t>) par </a:t>
            </a:r>
            <a:r>
              <a:rPr lang="en-GB" sz="1600" dirty="0" err="1"/>
              <a:t>comparaison</a:t>
            </a:r>
            <a:r>
              <a:rPr lang="en-GB" sz="1600" dirty="0"/>
              <a:t> 2 à 2.</a:t>
            </a:r>
          </a:p>
          <a:p>
            <a:r>
              <a:rPr lang="en-GB" dirty="0"/>
              <a:t>But: </a:t>
            </a:r>
          </a:p>
          <a:p>
            <a:pPr lvl="2"/>
            <a:r>
              <a:rPr lang="en-GB" sz="1600" dirty="0" err="1"/>
              <a:t>Détecter</a:t>
            </a:r>
            <a:r>
              <a:rPr lang="en-GB" sz="1600" dirty="0"/>
              <a:t> des </a:t>
            </a:r>
            <a:r>
              <a:rPr lang="en-GB" sz="1600" dirty="0" err="1"/>
              <a:t>séquences</a:t>
            </a:r>
            <a:r>
              <a:rPr lang="en-GB" sz="1600" dirty="0"/>
              <a:t> </a:t>
            </a:r>
            <a:r>
              <a:rPr lang="en-GB" sz="1600" dirty="0" err="1"/>
              <a:t>proches</a:t>
            </a:r>
            <a:endParaRPr lang="en-GB" sz="1600" dirty="0"/>
          </a:p>
          <a:p>
            <a:pPr lvl="2"/>
            <a:r>
              <a:rPr lang="en-GB" sz="1600" dirty="0"/>
              <a:t>Annotation simple (</a:t>
            </a:r>
            <a:r>
              <a:rPr lang="en-GB" sz="1600" dirty="0" err="1"/>
              <a:t>domaines</a:t>
            </a:r>
            <a:r>
              <a:rPr lang="en-GB" sz="1600" dirty="0"/>
              <a:t> </a:t>
            </a:r>
            <a:r>
              <a:rPr lang="en-GB" sz="1600" dirty="0" err="1"/>
              <a:t>protéiques</a:t>
            </a:r>
            <a:r>
              <a:rPr lang="en-GB" sz="1600" dirty="0"/>
              <a:t>, localisation génomique, </a:t>
            </a:r>
            <a:r>
              <a:rPr lang="en-GB" sz="1600" dirty="0" err="1"/>
              <a:t>nombre</a:t>
            </a:r>
            <a:r>
              <a:rPr lang="en-GB" sz="1600" dirty="0"/>
              <a:t> </a:t>
            </a:r>
            <a:r>
              <a:rPr lang="en-GB" sz="1600" dirty="0" err="1"/>
              <a:t>d’exons</a:t>
            </a:r>
            <a:r>
              <a:rPr lang="en-GB" sz="1600" dirty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à coins arrondis 4"/>
          <p:cNvSpPr/>
          <p:nvPr/>
        </p:nvSpPr>
        <p:spPr>
          <a:xfrm>
            <a:off x="2890726" y="1725299"/>
            <a:ext cx="864096" cy="288032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3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8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dirty="0"/>
              <a:t>Les différentes comparaisons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390372" name="Group 2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779929"/>
              </p:ext>
            </p:extLst>
          </p:nvPr>
        </p:nvGraphicFramePr>
        <p:xfrm>
          <a:off x="0" y="3443606"/>
          <a:ext cx="9076372" cy="289560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31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Programmes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Requête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Banque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Comparaison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Exemples d’utilisation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Blastn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ADN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ADN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nucléique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Recherche d’ARN structuraux, d’éléments régulateurs</a:t>
                      </a:r>
                      <a:endParaRPr kumimoji="0" lang="fr-F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Blastp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Protéine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protéines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protéique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Recherche</a:t>
                      </a:r>
                      <a:r>
                        <a:rPr kumimoji="0" lang="en-GB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de </a:t>
                      </a: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protéines</a:t>
                      </a:r>
                      <a:r>
                        <a:rPr kumimoji="0" lang="en-GB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homologues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Tblastn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Protéine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ADN (traduit dans les 6 cadres)</a:t>
                      </a:r>
                      <a:endParaRPr kumimoji="0" lang="fr-F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protéique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Recherche de similarités entre une protéine et une séquence génomique mal annotée </a:t>
                      </a:r>
                      <a:endParaRPr kumimoji="0" lang="fr-F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Blastx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ADN (traduit dans les 6 cadres)</a:t>
                      </a:r>
                      <a:endParaRPr kumimoji="0" lang="fr-F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protéines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protéique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Recherche des phases de lecture dans une séquence codante </a:t>
                      </a:r>
                      <a:endParaRPr kumimoji="0" lang="fr-F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Tblastx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ADN (traduit dans les 6 cadres)</a:t>
                      </a:r>
                      <a:endParaRPr kumimoji="0" lang="fr-F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ADN (traduit dans les 6 cadres)</a:t>
                      </a:r>
                      <a:endParaRPr kumimoji="0" lang="fr-F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protéique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Avantages de </a:t>
                      </a:r>
                      <a:r>
                        <a:rPr kumimoji="0" lang="fr-FR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tblastn</a:t>
                      </a: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et </a:t>
                      </a:r>
                      <a:r>
                        <a:rPr kumimoji="0" lang="fr-FR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blastx</a:t>
                      </a: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mais très long</a:t>
                      </a:r>
                      <a:endParaRPr kumimoji="0" lang="fr-F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12965" y="1759190"/>
            <a:ext cx="8154260" cy="1117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90000"/>
              </a:lnSpc>
            </a:pPr>
            <a:r>
              <a:rPr lang="fr-FR" sz="2000" kern="0" dirty="0">
                <a:solidFill>
                  <a:srgbClr val="5C8A8A">
                    <a:lumMod val="75000"/>
                  </a:srgbClr>
                </a:solidFill>
              </a:rPr>
              <a:t>BLAST : Basic Local </a:t>
            </a:r>
            <a:r>
              <a:rPr lang="fr-FR" sz="2000" kern="0" dirty="0" err="1">
                <a:solidFill>
                  <a:srgbClr val="5C8A8A">
                    <a:lumMod val="75000"/>
                  </a:srgbClr>
                </a:solidFill>
              </a:rPr>
              <a:t>Alignment</a:t>
            </a:r>
            <a:r>
              <a:rPr lang="fr-FR" sz="2000" kern="0" dirty="0">
                <a:solidFill>
                  <a:srgbClr val="5C8A8A">
                    <a:lumMod val="75000"/>
                  </a:srgbClr>
                </a:solidFill>
              </a:rPr>
              <a:t> </a:t>
            </a:r>
            <a:r>
              <a:rPr lang="fr-FR" sz="2000" kern="0" dirty="0" err="1">
                <a:solidFill>
                  <a:srgbClr val="5C8A8A">
                    <a:lumMod val="75000"/>
                  </a:srgbClr>
                </a:solidFill>
              </a:rPr>
              <a:t>Search</a:t>
            </a:r>
            <a:r>
              <a:rPr lang="fr-FR" sz="2000" kern="0" dirty="0">
                <a:solidFill>
                  <a:srgbClr val="5C8A8A">
                    <a:lumMod val="75000"/>
                  </a:srgbClr>
                </a:solidFill>
              </a:rPr>
              <a:t> </a:t>
            </a:r>
            <a:r>
              <a:rPr lang="fr-FR" sz="2000" kern="0" dirty="0" err="1">
                <a:solidFill>
                  <a:srgbClr val="5C8A8A">
                    <a:lumMod val="75000"/>
                  </a:srgbClr>
                </a:solidFill>
              </a:rPr>
              <a:t>Tool</a:t>
            </a:r>
            <a:endParaRPr lang="fr-FR" sz="2000" kern="0" dirty="0">
              <a:solidFill>
                <a:srgbClr val="5C8A8A">
                  <a:lumMod val="75000"/>
                </a:srgbClr>
              </a:solidFill>
            </a:endParaRPr>
          </a:p>
          <a:p>
            <a:pPr lvl="1" algn="just">
              <a:lnSpc>
                <a:spcPct val="90000"/>
              </a:lnSpc>
            </a:pP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Altschul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kern="0" dirty="0">
                <a:solidFill>
                  <a:srgbClr val="000000"/>
                </a:solidFill>
                <a:latin typeface="Times New Roman" pitchFamily="18" charset="0"/>
              </a:rPr>
              <a:t>et al. 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Basic local </a:t>
            </a: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alignment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search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tool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  <a:r>
              <a:rPr lang="fr-FR" i="1" kern="0" dirty="0">
                <a:solidFill>
                  <a:srgbClr val="000000"/>
                </a:solidFill>
                <a:latin typeface="Times New Roman" pitchFamily="18" charset="0"/>
              </a:rPr>
              <a:t> J. Mol. </a:t>
            </a:r>
            <a:r>
              <a:rPr lang="fr-FR" i="1" kern="0" dirty="0" err="1">
                <a:solidFill>
                  <a:srgbClr val="000000"/>
                </a:solidFill>
                <a:latin typeface="Times New Roman" pitchFamily="18" charset="0"/>
              </a:rPr>
              <a:t>Biol</a:t>
            </a:r>
            <a:r>
              <a:rPr lang="fr-FR" i="1" kern="0" dirty="0">
                <a:solidFill>
                  <a:srgbClr val="000000"/>
                </a:solidFill>
                <a:latin typeface="Times New Roman" pitchFamily="18" charset="0"/>
              </a:rPr>
              <a:t>. 1990</a:t>
            </a:r>
            <a:br>
              <a:rPr lang="fr-FR" i="1" kern="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Altschul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kern="0" dirty="0">
                <a:solidFill>
                  <a:srgbClr val="000000"/>
                </a:solidFill>
                <a:latin typeface="Times New Roman" pitchFamily="18" charset="0"/>
              </a:rPr>
              <a:t>et al.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Gapped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BLAST and PSI-BLAST: a new </a:t>
            </a: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generation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of </a:t>
            </a: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protein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database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Times New Roman" pitchFamily="18" charset="0"/>
              </a:rPr>
              <a:t>search</a:t>
            </a:r>
            <a:r>
              <a:rPr lang="fr-FR" kern="0" dirty="0">
                <a:solidFill>
                  <a:srgbClr val="000000"/>
                </a:solidFill>
                <a:latin typeface="Times New Roman" pitchFamily="18" charset="0"/>
              </a:rPr>
              <a:t> programs.</a:t>
            </a:r>
            <a:r>
              <a:rPr lang="fr-FR" i="1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kern="0" dirty="0" err="1">
                <a:solidFill>
                  <a:srgbClr val="000000"/>
                </a:solidFill>
                <a:latin typeface="Times New Roman" pitchFamily="18" charset="0"/>
              </a:rPr>
              <a:t>Nucleic</a:t>
            </a:r>
            <a:r>
              <a:rPr lang="fr-FR" i="1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kern="0" dirty="0" err="1">
                <a:solidFill>
                  <a:srgbClr val="000000"/>
                </a:solidFill>
                <a:latin typeface="Times New Roman" pitchFamily="18" charset="0"/>
              </a:rPr>
              <a:t>Acids</a:t>
            </a:r>
            <a:r>
              <a:rPr lang="fr-FR" i="1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kern="0" dirty="0" err="1">
                <a:solidFill>
                  <a:srgbClr val="000000"/>
                </a:solidFill>
                <a:latin typeface="Times New Roman" pitchFamily="18" charset="0"/>
              </a:rPr>
              <a:t>Res</a:t>
            </a:r>
            <a:r>
              <a:rPr lang="fr-FR" i="1" kern="0" dirty="0">
                <a:solidFill>
                  <a:srgbClr val="000000"/>
                </a:solidFill>
                <a:latin typeface="Times New Roman" pitchFamily="18" charset="0"/>
              </a:rPr>
              <a:t> 1997</a:t>
            </a:r>
          </a:p>
        </p:txBody>
      </p:sp>
    </p:spTree>
    <p:extLst>
      <p:ext uri="{BB962C8B-B14F-4D97-AF65-F5344CB8AC3E}">
        <p14:creationId xmlns:p14="http://schemas.microsoft.com/office/powerpoint/2010/main" val="2160256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dirty="0"/>
              <a:t>Les différentes comparaisons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51520" y="1556792"/>
            <a:ext cx="8059103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just">
              <a:lnSpc>
                <a:spcPct val="90000"/>
              </a:lnSpc>
              <a:buNone/>
            </a:pPr>
            <a:r>
              <a:rPr lang="en-US" sz="2000" kern="0" dirty="0">
                <a:solidFill>
                  <a:srgbClr val="5C8A8A">
                    <a:lumMod val="75000"/>
                  </a:srgbClr>
                </a:solidFill>
              </a:rPr>
              <a:t>BLAT (BLAST-Like Alignment Tool)</a:t>
            </a:r>
          </a:p>
          <a:p>
            <a:pPr lvl="1" algn="just"/>
            <a:r>
              <a:rPr lang="en-US" sz="1600" kern="0" dirty="0">
                <a:latin typeface="+mj-lt"/>
              </a:rPr>
              <a:t>An mRNA/DNA and cross-species protein sequence analysis tool to quickly find </a:t>
            </a:r>
            <a:r>
              <a:rPr lang="en-US" sz="1600" b="1" u="sng" kern="0" dirty="0">
                <a:latin typeface="+mj-lt"/>
              </a:rPr>
              <a:t>sequences of </a:t>
            </a:r>
            <a:r>
              <a:rPr lang="en-US" sz="1600" b="1" u="sng" kern="0" dirty="0"/>
              <a:t>≥ </a:t>
            </a:r>
            <a:r>
              <a:rPr lang="en-US" sz="1600" b="1" u="sng" kern="0" dirty="0">
                <a:latin typeface="+mj-lt"/>
              </a:rPr>
              <a:t>95% similarity </a:t>
            </a:r>
            <a:r>
              <a:rPr lang="en-US" sz="1600" kern="0" dirty="0">
                <a:latin typeface="+mj-lt"/>
              </a:rPr>
              <a:t>of length </a:t>
            </a:r>
            <a:r>
              <a:rPr lang="en-US" sz="1600" b="1" u="sng" kern="0" dirty="0">
                <a:latin typeface="+mj-lt"/>
              </a:rPr>
              <a:t>≥40 bases.</a:t>
            </a:r>
            <a:endParaRPr lang="en-US" sz="1600" kern="0" dirty="0">
              <a:latin typeface="+mj-lt"/>
            </a:endParaRPr>
          </a:p>
          <a:p>
            <a:pPr lvl="1" algn="just"/>
            <a:r>
              <a:rPr lang="en-US" sz="1600" kern="0" dirty="0">
                <a:latin typeface="+mj-lt"/>
              </a:rPr>
              <a:t>was developed by Jim Kent at the University of California Santa Cruz (UCSC) in the early 2000s to assist in the assembly and annotation of the human genome.</a:t>
            </a:r>
          </a:p>
          <a:p>
            <a:pPr lvl="1" algn="just"/>
            <a:r>
              <a:rPr lang="en-US" sz="1600" dirty="0">
                <a:latin typeface="+mj-lt"/>
              </a:rPr>
              <a:t>The target database of BLAT is not a set of </a:t>
            </a:r>
            <a:r>
              <a:rPr lang="en-US" sz="1600" dirty="0" err="1">
                <a:latin typeface="+mj-lt"/>
              </a:rPr>
              <a:t>GenBank</a:t>
            </a:r>
            <a:r>
              <a:rPr lang="en-US" sz="1600" dirty="0">
                <a:latin typeface="+mj-lt"/>
              </a:rPr>
              <a:t> sequences, but instead an index derived from the assembly of the entire genome. </a:t>
            </a:r>
            <a:r>
              <a:rPr lang="en-US" sz="1600" b="1" dirty="0">
                <a:latin typeface="+mj-lt"/>
              </a:rPr>
              <a:t>Blat works by keeping an index of an entire genome in memory.</a:t>
            </a:r>
          </a:p>
          <a:p>
            <a:pPr lvl="1" algn="just"/>
            <a:r>
              <a:rPr lang="en-US" sz="1600" dirty="0">
                <a:latin typeface="+mj-lt"/>
              </a:rPr>
              <a:t>By default, the index consists of all non-overlapping 11-mers for DNA and 4-mers for protein.</a:t>
            </a:r>
            <a:endParaRPr lang="en-US" sz="1600" kern="0" dirty="0">
              <a:latin typeface="+mj-lt"/>
            </a:endParaRPr>
          </a:p>
          <a:p>
            <a:pPr lvl="1" algn="just"/>
            <a:endParaRPr lang="en-US" sz="1600" kern="0" dirty="0">
              <a:latin typeface="+mj-lt"/>
            </a:endParaRPr>
          </a:p>
          <a:p>
            <a:pPr lvl="1" algn="just"/>
            <a:r>
              <a:rPr lang="en-US" sz="1600" kern="0" dirty="0">
                <a:latin typeface="+mj-lt"/>
              </a:rPr>
              <a:t>Kent, W.J.. BLAT -- The BLAST-Like Alignment Tool. </a:t>
            </a:r>
            <a:r>
              <a:rPr lang="en-US" sz="1600" i="1" kern="0" dirty="0">
                <a:latin typeface="+mj-lt"/>
              </a:rPr>
              <a:t>Genome Research 2002</a:t>
            </a:r>
          </a:p>
          <a:p>
            <a:pPr lvl="1" algn="just"/>
            <a:endParaRPr lang="en-US" sz="1800" i="1" kern="0" dirty="0">
              <a:latin typeface="+mj-lt"/>
            </a:endParaRPr>
          </a:p>
          <a:p>
            <a:pPr lvl="1" algn="just"/>
            <a:endParaRPr lang="en-US" sz="1800" i="1" kern="0" dirty="0">
              <a:latin typeface="+mj-lt"/>
            </a:endParaRPr>
          </a:p>
          <a:p>
            <a:pPr lvl="1" algn="just"/>
            <a:endParaRPr lang="en-US" sz="1800" i="1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6221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723B2F0-EEC1-4C49-BA80-B64569FC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2630069"/>
            <a:ext cx="7886700" cy="3546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DTQYILPNDIGVSSLDCREAFRLLSPTERLYAYHLSRAAWYGGLAVLLQTSPEAPYIYALLSRLFRAQDPDQLRQHALAEGLTEEEYQAFLVYAAGVYSNMGNYKSFGDTKFVPNLPKEKLERVILGSEAAQQHPEEVRGLWQTCGELMFSLEPRLRHLGLGKEGITTYFSGNCTMEDAKLAQDFLDSQNLSAYNTRLFKEVDGEGKPYYEVRLASVLGSEPSLDSEVTSKLKSYEFRGSPFQVTRGDYAPILQKVVEQLEKAKAYAANSHQGQMLAQYIESFTQGSIEAHKRGSRFWIQDKGPIVESYIGFIESYRDPFGSRGEFEGFVAVVNKAMSAKFERLVASAEQLLKELPWPPTFEKDKFLTPDFTSLDVLTFAGSGIPAGINIPNYDDLRQTEGFKNVSLGNVLAVAYATQREKLTFLEEDDKDLYILWKGPSFDVQVGLHELLGHGSGKLFVQDEKGAFNFDQETVINPETGEQIQSWYRSGETWDSKFSTIASSYEECRAESVGLYLCLHPQVLEIFGFEGADAEDVIYVNWLNMVRAGLLALEFYTPEAFNWRQAHMQARFVILRVLLEAGEGLVTITPTTGSDGRPDARVRLDRSKIRSVGKPALERFLRRLQVLKSTGDVAGGRALYEGYATVTDAPPECFLTLRDTVLLRKESRKLIVQPNTRLEGSDVQLLEYEASAAGLIRSFSERFPEDGPELEEILTQLATADARFWKGPSEAPSGQ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63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95D5CC-9E16-5644-B2C9-3DF25BFE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11" y="1488315"/>
            <a:ext cx="6565900" cy="762000"/>
          </a:xfrm>
          <a:prstGeom prst="rect">
            <a:avLst/>
          </a:prstGeom>
        </p:spPr>
      </p:pic>
      <p:sp>
        <p:nvSpPr>
          <p:cNvPr id="10" name="Rectangle à coins arrondis 4">
            <a:extLst>
              <a:ext uri="{FF2B5EF4-FFF2-40B4-BE49-F238E27FC236}">
                <a16:creationId xmlns:a16="http://schemas.microsoft.com/office/drawing/2014/main" id="{6E4A173D-DFEA-4A41-ADAA-2406E62EFF5D}"/>
              </a:ext>
            </a:extLst>
          </p:cNvPr>
          <p:cNvSpPr/>
          <p:nvPr/>
        </p:nvSpPr>
        <p:spPr>
          <a:xfrm>
            <a:off x="2890726" y="1725299"/>
            <a:ext cx="864096" cy="288032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3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727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64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6" t="15429" r="25000" b="12698"/>
          <a:stretch/>
        </p:blipFill>
        <p:spPr bwMode="auto">
          <a:xfrm>
            <a:off x="1841013" y="339651"/>
            <a:ext cx="5461975" cy="620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6" t="16499" r="16562" b="15250"/>
          <a:stretch/>
        </p:blipFill>
        <p:spPr bwMode="auto">
          <a:xfrm>
            <a:off x="2103943" y="600592"/>
            <a:ext cx="4936115" cy="568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4" t="14889" r="24652" b="38444"/>
          <a:stretch/>
        </p:blipFill>
        <p:spPr bwMode="auto">
          <a:xfrm>
            <a:off x="1073150" y="776544"/>
            <a:ext cx="69977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15001" r="25312" b="38249"/>
          <a:stretch/>
        </p:blipFill>
        <p:spPr bwMode="auto">
          <a:xfrm>
            <a:off x="1143000" y="771782"/>
            <a:ext cx="6858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3556640" y="3360488"/>
            <a:ext cx="720080" cy="288032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16000"/>
            </a:schemeClr>
          </a:solidFill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4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Outils : blast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4" r="62813" b="17608"/>
          <a:stretch/>
        </p:blipFill>
        <p:spPr bwMode="auto">
          <a:xfrm>
            <a:off x="52509" y="608031"/>
            <a:ext cx="4519491" cy="570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0" r="62813" b="16833"/>
          <a:stretch/>
        </p:blipFill>
        <p:spPr bwMode="auto">
          <a:xfrm>
            <a:off x="4517005" y="1607820"/>
            <a:ext cx="4519491" cy="470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à coins arrondis 11"/>
          <p:cNvSpPr/>
          <p:nvPr/>
        </p:nvSpPr>
        <p:spPr>
          <a:xfrm>
            <a:off x="4517005" y="2224346"/>
            <a:ext cx="363046" cy="157537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39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>
            <a:off x="5388573" y="2338042"/>
            <a:ext cx="3024336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388573" y="2721293"/>
            <a:ext cx="3024336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5388573" y="3099243"/>
            <a:ext cx="3024336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5388573" y="3481956"/>
            <a:ext cx="3024336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5388573" y="3856285"/>
            <a:ext cx="1061068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à coins arrondis 21"/>
          <p:cNvSpPr/>
          <p:nvPr/>
        </p:nvSpPr>
        <p:spPr>
          <a:xfrm>
            <a:off x="4517723" y="2416555"/>
            <a:ext cx="363046" cy="157537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3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/>
          <p:nvPr/>
        </p:nvCxnSpPr>
        <p:spPr>
          <a:xfrm>
            <a:off x="5388573" y="2530251"/>
            <a:ext cx="3024336" cy="0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5388573" y="2913502"/>
            <a:ext cx="3024336" cy="0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5388573" y="3291452"/>
            <a:ext cx="3024336" cy="0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5388573" y="3674165"/>
            <a:ext cx="3024336" cy="0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5388573" y="4048494"/>
            <a:ext cx="1061068" cy="0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à coins arrondis 27"/>
          <p:cNvSpPr/>
          <p:nvPr/>
        </p:nvSpPr>
        <p:spPr>
          <a:xfrm>
            <a:off x="5388573" y="2362356"/>
            <a:ext cx="3020913" cy="79602"/>
          </a:xfrm>
          <a:prstGeom prst="roundRect">
            <a:avLst>
              <a:gd name="adj" fmla="val 1494"/>
            </a:avLst>
          </a:prstGeom>
          <a:solidFill>
            <a:schemeClr val="accent3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/>
          <p:cNvSpPr/>
          <p:nvPr/>
        </p:nvSpPr>
        <p:spPr>
          <a:xfrm>
            <a:off x="5388573" y="2743987"/>
            <a:ext cx="3020913" cy="79602"/>
          </a:xfrm>
          <a:prstGeom prst="roundRect">
            <a:avLst>
              <a:gd name="adj" fmla="val 1494"/>
            </a:avLst>
          </a:prstGeom>
          <a:solidFill>
            <a:schemeClr val="accent3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à coins arrondis 29"/>
          <p:cNvSpPr/>
          <p:nvPr/>
        </p:nvSpPr>
        <p:spPr>
          <a:xfrm>
            <a:off x="5388573" y="3501004"/>
            <a:ext cx="3020913" cy="79602"/>
          </a:xfrm>
          <a:prstGeom prst="roundRect">
            <a:avLst>
              <a:gd name="adj" fmla="val 1494"/>
            </a:avLst>
          </a:prstGeom>
          <a:solidFill>
            <a:schemeClr val="accent3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>
          <a:xfrm>
            <a:off x="5388573" y="3122529"/>
            <a:ext cx="3020913" cy="79602"/>
          </a:xfrm>
          <a:prstGeom prst="roundRect">
            <a:avLst>
              <a:gd name="adj" fmla="val 1494"/>
            </a:avLst>
          </a:prstGeom>
          <a:solidFill>
            <a:schemeClr val="accent3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>
          <a:xfrm>
            <a:off x="5388574" y="3875333"/>
            <a:ext cx="1061068" cy="79602"/>
          </a:xfrm>
          <a:prstGeom prst="roundRect">
            <a:avLst>
              <a:gd name="adj" fmla="val 1494"/>
            </a:avLst>
          </a:prstGeom>
          <a:solidFill>
            <a:schemeClr val="accent3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4629719" y="2065610"/>
            <a:ext cx="1224136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5988350" y="2065610"/>
            <a:ext cx="527866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4629719" y="2169142"/>
            <a:ext cx="1289388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6038358" y="2169142"/>
            <a:ext cx="1262803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à coins arrondis 44"/>
          <p:cNvSpPr/>
          <p:nvPr/>
        </p:nvSpPr>
        <p:spPr>
          <a:xfrm>
            <a:off x="3347864" y="4045637"/>
            <a:ext cx="288032" cy="2260826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16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à coins arrondis 45"/>
          <p:cNvSpPr/>
          <p:nvPr/>
        </p:nvSpPr>
        <p:spPr>
          <a:xfrm>
            <a:off x="3676154" y="4045637"/>
            <a:ext cx="442292" cy="2260826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16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141363" y="2224346"/>
            <a:ext cx="213199" cy="157537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39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6469857" y="3741386"/>
            <a:ext cx="200026" cy="157537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39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à coins arrondis 35"/>
          <p:cNvSpPr/>
          <p:nvPr/>
        </p:nvSpPr>
        <p:spPr>
          <a:xfrm>
            <a:off x="4911375" y="2416555"/>
            <a:ext cx="443188" cy="157537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39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à coins arrondis 36"/>
          <p:cNvSpPr/>
          <p:nvPr/>
        </p:nvSpPr>
        <p:spPr>
          <a:xfrm>
            <a:off x="6469856" y="3931886"/>
            <a:ext cx="454819" cy="157537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39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1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5" grpId="0" animBg="1"/>
      <p:bldP spid="46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15001" r="25312" b="38249"/>
          <a:stretch/>
        </p:blipFill>
        <p:spPr bwMode="auto">
          <a:xfrm>
            <a:off x="1143000" y="1196752"/>
            <a:ext cx="6858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à coins arrondis 6"/>
          <p:cNvSpPr/>
          <p:nvPr/>
        </p:nvSpPr>
        <p:spPr>
          <a:xfrm>
            <a:off x="4589584" y="3815417"/>
            <a:ext cx="720080" cy="288032"/>
          </a:xfrm>
          <a:prstGeom prst="roundRect">
            <a:avLst>
              <a:gd name="adj" fmla="val 1494"/>
            </a:avLst>
          </a:prstGeom>
          <a:solidFill>
            <a:schemeClr val="tx2">
              <a:lumMod val="20000"/>
              <a:lumOff val="80000"/>
              <a:alpha val="16000"/>
            </a:schemeClr>
          </a:solidFill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15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Outils : blast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1" t="15279" r="20695" b="11471"/>
          <a:stretch/>
        </p:blipFill>
        <p:spPr bwMode="auto">
          <a:xfrm>
            <a:off x="20181" y="476672"/>
            <a:ext cx="5386958" cy="520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4" t="8911" r="32435" b="53026"/>
          <a:stretch/>
        </p:blipFill>
        <p:spPr bwMode="auto">
          <a:xfrm>
            <a:off x="4355976" y="3481958"/>
            <a:ext cx="4680520" cy="320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396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Outils : blast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68</a:t>
            </a:fld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312" r="40780" b="76380"/>
          <a:stretch/>
        </p:blipFill>
        <p:spPr bwMode="auto">
          <a:xfrm>
            <a:off x="107504" y="422030"/>
            <a:ext cx="9036496" cy="28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 t="14730" r="60913" b="55937"/>
          <a:stretch/>
        </p:blipFill>
        <p:spPr bwMode="auto">
          <a:xfrm>
            <a:off x="136146" y="2060849"/>
            <a:ext cx="3029482" cy="197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 t="14603" r="62659" b="53651"/>
          <a:stretch/>
        </p:blipFill>
        <p:spPr bwMode="auto">
          <a:xfrm>
            <a:off x="323528" y="4293096"/>
            <a:ext cx="2983131" cy="224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t="14095" r="62659" b="21333"/>
          <a:stretch/>
        </p:blipFill>
        <p:spPr bwMode="auto">
          <a:xfrm>
            <a:off x="6819372" y="719294"/>
            <a:ext cx="2160240" cy="32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2" t="14095" r="2817" b="16698"/>
          <a:stretch/>
        </p:blipFill>
        <p:spPr bwMode="auto">
          <a:xfrm>
            <a:off x="3700208" y="4098873"/>
            <a:ext cx="5334372" cy="271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2312" r="62886" b="76380"/>
          <a:stretch/>
        </p:blipFill>
        <p:spPr bwMode="auto">
          <a:xfrm>
            <a:off x="2580231" y="946099"/>
            <a:ext cx="2239954" cy="50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avec flèche 4"/>
          <p:cNvCxnSpPr>
            <a:endCxn id="7172" idx="0"/>
          </p:cNvCxnSpPr>
          <p:nvPr/>
        </p:nvCxnSpPr>
        <p:spPr>
          <a:xfrm flipH="1">
            <a:off x="1650887" y="1449036"/>
            <a:ext cx="1264929" cy="6118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endCxn id="7173" idx="0"/>
          </p:cNvCxnSpPr>
          <p:nvPr/>
        </p:nvCxnSpPr>
        <p:spPr>
          <a:xfrm flipH="1">
            <a:off x="1815094" y="1449036"/>
            <a:ext cx="1676786" cy="28440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7174" idx="1"/>
          </p:cNvCxnSpPr>
          <p:nvPr/>
        </p:nvCxnSpPr>
        <p:spPr>
          <a:xfrm>
            <a:off x="3995936" y="1449036"/>
            <a:ext cx="2823436" cy="90490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endCxn id="7175" idx="0"/>
          </p:cNvCxnSpPr>
          <p:nvPr/>
        </p:nvCxnSpPr>
        <p:spPr>
          <a:xfrm>
            <a:off x="4625752" y="1449036"/>
            <a:ext cx="1741642" cy="26498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36146" y="1754942"/>
            <a:ext cx="1008112" cy="377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[A]</a:t>
            </a:r>
            <a:r>
              <a:rPr lang="fr-FR" dirty="0" err="1"/>
              <a:t>lign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12204" y="3976672"/>
            <a:ext cx="126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[S]</a:t>
            </a:r>
            <a:r>
              <a:rPr lang="fr-FR" dirty="0" err="1"/>
              <a:t>equence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4139952" y="367545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[C]</a:t>
            </a:r>
            <a:r>
              <a:rPr lang="fr-FR" dirty="0" err="1"/>
              <a:t>ontig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(?)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496573" y="12687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[G]</a:t>
            </a:r>
            <a:r>
              <a:rPr lang="fr-FR" dirty="0" err="1"/>
              <a:t>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35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6">
            <a:extLst>
              <a:ext uri="{FF2B5EF4-FFF2-40B4-BE49-F238E27FC236}">
                <a16:creationId xmlns:a16="http://schemas.microsoft.com/office/drawing/2014/main" id="{965960E0-B1C3-7947-AE5A-25900BE27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7"/>
          <a:stretch/>
        </p:blipFill>
        <p:spPr>
          <a:xfrm>
            <a:off x="1371601" y="1405054"/>
            <a:ext cx="6639213" cy="56684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outils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Outils : visualisation de ses données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69</a:t>
            </a:fld>
            <a:endParaRPr lang="en-US"/>
          </a:p>
        </p:txBody>
      </p:sp>
      <p:grpSp>
        <p:nvGrpSpPr>
          <p:cNvPr id="11" name="Grouper 10"/>
          <p:cNvGrpSpPr/>
          <p:nvPr/>
        </p:nvGrpSpPr>
        <p:grpSpPr>
          <a:xfrm>
            <a:off x="4495106" y="803885"/>
            <a:ext cx="1579317" cy="646331"/>
            <a:chOff x="0" y="389028"/>
            <a:chExt cx="1579317" cy="646331"/>
          </a:xfrm>
        </p:grpSpPr>
        <p:sp>
          <p:nvSpPr>
            <p:cNvPr id="12" name="Bulle rectangulaire 11"/>
            <p:cNvSpPr/>
            <p:nvPr/>
          </p:nvSpPr>
          <p:spPr>
            <a:xfrm>
              <a:off x="0" y="389028"/>
              <a:ext cx="1579317" cy="646331"/>
            </a:xfrm>
            <a:prstGeom prst="wedgeRectCallout">
              <a:avLst>
                <a:gd name="adj1" fmla="val -38738"/>
                <a:gd name="adj2" fmla="val 13839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6615" y="389028"/>
              <a:ext cx="1512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Annotation de </a:t>
              </a:r>
              <a:r>
                <a:rPr lang="fr-FR" dirty="0" err="1"/>
                <a:t>variants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6936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0" name="Titr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dirty="0"/>
              <a:t>L’ère post-génomique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093" y="1435699"/>
            <a:ext cx="864096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 eaLnBrk="0" hangingPunct="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2002	Séquence préliminaire du génome de la souris (</a:t>
            </a:r>
            <a:r>
              <a:rPr lang="fr-FR" sz="1400" dirty="0" err="1"/>
              <a:t>Waterston</a:t>
            </a:r>
            <a:r>
              <a:rPr lang="fr-FR" sz="1400" dirty="0"/>
              <a:t> et al., 2002)</a:t>
            </a:r>
          </a:p>
          <a:p>
            <a:pPr marL="177800" lvl="1" indent="-177800" eaLnBrk="0" hangingPunct="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2004	ENCODE, Identification de tous les éléments fonctionnels du génome humain </a:t>
            </a:r>
          </a:p>
          <a:p>
            <a:pPr marL="177800" lvl="1" indent="-177800" eaLnBrk="0" hangingPunct="0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2005	Roche 454: Séquenceur auto. haut-débit de 2ème génération par </a:t>
            </a:r>
            <a:r>
              <a:rPr lang="fr-FR" sz="1400" dirty="0" err="1"/>
              <a:t>pyroséquençage</a:t>
            </a:r>
            <a:r>
              <a:rPr lang="fr-FR" sz="1400" dirty="0"/>
              <a:t> : GS20</a:t>
            </a:r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2007 	Illumina/</a:t>
            </a:r>
            <a:r>
              <a:rPr lang="fr-FR" sz="1400" dirty="0" err="1"/>
              <a:t>Solexa</a:t>
            </a:r>
            <a:r>
              <a:rPr lang="fr-FR" sz="1400" dirty="0"/>
              <a:t> NGS de 2ème génération par synthèse </a:t>
            </a:r>
            <a:r>
              <a:rPr lang="fr-FR" sz="1400" dirty="0" err="1"/>
              <a:t>microfluidique</a:t>
            </a:r>
            <a:r>
              <a:rPr lang="fr-FR" sz="1400" dirty="0"/>
              <a:t> : </a:t>
            </a:r>
            <a:r>
              <a:rPr lang="fr-FR" sz="1400" dirty="0" err="1"/>
              <a:t>GAIIx</a:t>
            </a:r>
            <a:endParaRPr lang="fr-FR" sz="1400" dirty="0"/>
          </a:p>
          <a:p>
            <a:pPr lvl="2" fontAlgn="ctr">
              <a:lnSpc>
                <a:spcPct val="150000"/>
              </a:lnSpc>
            </a:pPr>
            <a:r>
              <a:rPr lang="fr-FR" sz="1400" dirty="0" err="1"/>
              <a:t>Applied</a:t>
            </a:r>
            <a:r>
              <a:rPr lang="fr-FR" sz="1400" dirty="0"/>
              <a:t> </a:t>
            </a:r>
            <a:r>
              <a:rPr lang="fr-FR" sz="1400" dirty="0" err="1"/>
              <a:t>Biosystems</a:t>
            </a:r>
            <a:r>
              <a:rPr lang="fr-FR" sz="1400" dirty="0"/>
              <a:t> NGS de 2ème génération par </a:t>
            </a:r>
            <a:r>
              <a:rPr lang="fr-FR" sz="1400" dirty="0" err="1"/>
              <a:t>ligation</a:t>
            </a:r>
            <a:r>
              <a:rPr lang="fr-FR" sz="1400" dirty="0"/>
              <a:t> : système </a:t>
            </a:r>
            <a:r>
              <a:rPr lang="fr-FR" sz="1400" dirty="0" err="1"/>
              <a:t>SOLiD</a:t>
            </a:r>
            <a:endParaRPr lang="fr-FR" sz="1400" dirty="0"/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2008	</a:t>
            </a:r>
            <a:r>
              <a:rPr lang="fr-FR" sz="1400" dirty="0" err="1"/>
              <a:t>Helicos</a:t>
            </a:r>
            <a:r>
              <a:rPr lang="fr-FR" sz="1400" dirty="0"/>
              <a:t> Séquenceur auto. de 2ème génération par synthèse sans pré-amplification</a:t>
            </a:r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2012	ENCODE Encyclopédie des éléments fonctionnels du génome humain</a:t>
            </a:r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2014	Génome à 1000$ 2 annonces Illumina et Life Technologies</a:t>
            </a:r>
          </a:p>
          <a:p>
            <a:pPr marL="177800" indent="-1778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2016-	&gt;40 000 génomes complets publiés (3 domaines du vivant) </a:t>
            </a:r>
          </a:p>
          <a:p>
            <a:pPr lvl="2" fontAlgn="ctr">
              <a:lnSpc>
                <a:spcPct val="150000"/>
              </a:lnSpc>
            </a:pPr>
            <a:r>
              <a:rPr lang="fr-FR" sz="1400" dirty="0"/>
              <a:t>956 archées, 31736 bactéries et 9173 </a:t>
            </a:r>
            <a:r>
              <a:rPr lang="fr-FR" sz="1400" dirty="0" err="1"/>
              <a:t>eukaryotes</a:t>
            </a:r>
            <a:r>
              <a:rPr lang="fr-FR" sz="1400" dirty="0"/>
              <a:t> (www.genomesonline.org, 10/2016)</a:t>
            </a:r>
          </a:p>
          <a:p>
            <a:pPr lvl="2" fontAlgn="ctr">
              <a:lnSpc>
                <a:spcPct val="150000"/>
              </a:lnSpc>
            </a:pPr>
            <a:endParaRPr lang="fr-FR" sz="1400" dirty="0"/>
          </a:p>
          <a:p>
            <a:pPr fontAlgn="ctr">
              <a:lnSpc>
                <a:spcPct val="150000"/>
              </a:lnSpc>
            </a:pPr>
            <a:r>
              <a:rPr lang="fr-FR" sz="1400" dirty="0"/>
              <a:t>	Exomes et génomes humains séquencés complètement (patients + pop. Générale)</a:t>
            </a:r>
          </a:p>
        </p:txBody>
      </p:sp>
      <p:pic>
        <p:nvPicPr>
          <p:cNvPr id="20482" name="Picture 2" descr="http://www.ncbi.nlm.nih.gov/genome/guide/bee/cover_n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62" y="5789946"/>
            <a:ext cx="788917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nature.com/nature/focus/ratgenome/images/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34" y="5787175"/>
            <a:ext cx="798061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www.teagasc.ie/news/2011/NatureCover_14Jul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72" y="5790142"/>
            <a:ext cx="791969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newsimg.bbc.co.uk/media/images/40744000/jpg/_40744172_cover_20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46" y="5789946"/>
            <a:ext cx="797759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http://www.nature.com/nature/journal/v463/n7279/images/cover_natur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64" y="5787175"/>
            <a:ext cx="785970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http://ecx.images-amazon.com/images/I/51tztcMqIRL._SS500_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022" y="5787175"/>
            <a:ext cx="781236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http://www.nature.com/nature/journal/v485/n7400/images/cover_natur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08" y="5787175"/>
            <a:ext cx="789959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 descr="http://news.ucsc.edu/2007/06/images/nature_cover_060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25" y="5790142"/>
            <a:ext cx="785970" cy="10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5A7B92C-07F8-9440-BE34-8C440774E1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57" y="1282311"/>
            <a:ext cx="7980960" cy="4507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462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770A844-B2FB-9C41-A30B-3F878FEC2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0"/>
          <a:stretch/>
        </p:blipFill>
        <p:spPr>
          <a:xfrm>
            <a:off x="1217422" y="1393903"/>
            <a:ext cx="7126309" cy="55783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Variant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Predictor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70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53281" y="5275373"/>
            <a:ext cx="1409088" cy="5671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154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Variant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Predictor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71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8B3FAF-0712-8E46-A2FA-DCEB0DF03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08"/>
          <a:stretch/>
        </p:blipFill>
        <p:spPr>
          <a:xfrm>
            <a:off x="811202" y="1364375"/>
            <a:ext cx="7521595" cy="58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0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Variant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Predictor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72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A33512-9D28-074F-985A-86CAE69E9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0"/>
          <a:stretch/>
        </p:blipFill>
        <p:spPr>
          <a:xfrm>
            <a:off x="852695" y="1350048"/>
            <a:ext cx="7438609" cy="58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75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32866-E3E9-7E4B-8856-3BD35DE26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5"/>
          <a:stretch/>
        </p:blipFill>
        <p:spPr>
          <a:xfrm>
            <a:off x="924806" y="1600285"/>
            <a:ext cx="7092921" cy="55587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Outils</a:t>
            </a:r>
            <a:r>
              <a:rPr lang="en-US" dirty="0"/>
              <a:t> de </a:t>
            </a:r>
            <a:r>
              <a:rPr lang="en-US" dirty="0" err="1"/>
              <a:t>récupération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73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3E0DD6-6FD3-7849-AFED-6041DEAC25B1}"/>
              </a:ext>
            </a:extLst>
          </p:cNvPr>
          <p:cNvSpPr/>
          <p:nvPr/>
        </p:nvSpPr>
        <p:spPr>
          <a:xfrm>
            <a:off x="3415097" y="1689926"/>
            <a:ext cx="393539" cy="24978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A3E70E5-7151-6042-AD5C-A6630F11F931}"/>
              </a:ext>
            </a:extLst>
          </p:cNvPr>
          <p:cNvCxnSpPr/>
          <p:nvPr/>
        </p:nvCxnSpPr>
        <p:spPr>
          <a:xfrm flipH="1">
            <a:off x="3403946" y="4483776"/>
            <a:ext cx="636608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340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/>
              <a:t>BioMart</a:t>
            </a:r>
            <a:endParaRPr lang="en-US" sz="4400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BioMart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31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BioMart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>
                <a:hlinkClick r:id="rId2"/>
              </a:rPr>
              <a:t>http://www.biomart.org/</a:t>
            </a:r>
            <a:endParaRPr lang="fr-FR" dirty="0"/>
          </a:p>
          <a:p>
            <a:r>
              <a:rPr lang="fr-FR" dirty="0"/>
              <a:t>Développé conjointement par :</a:t>
            </a:r>
          </a:p>
          <a:p>
            <a:pPr lvl="1"/>
            <a:r>
              <a:rPr lang="fr-FR" dirty="0"/>
              <a:t>EBI</a:t>
            </a:r>
          </a:p>
          <a:p>
            <a:pPr lvl="1"/>
            <a:r>
              <a:rPr lang="fr-FR" dirty="0"/>
              <a:t>Cold </a:t>
            </a:r>
            <a:r>
              <a:rPr lang="fr-FR" dirty="0" err="1"/>
              <a:t>Spring</a:t>
            </a:r>
            <a:r>
              <a:rPr lang="fr-FR" dirty="0"/>
              <a:t> </a:t>
            </a:r>
            <a:r>
              <a:rPr lang="fr-FR" dirty="0" err="1"/>
              <a:t>Harbor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 (CSHL)</a:t>
            </a:r>
          </a:p>
          <a:p>
            <a:r>
              <a:rPr lang="fr-FR" dirty="0"/>
              <a:t>Arek </a:t>
            </a:r>
            <a:r>
              <a:rPr lang="fr-FR" dirty="0" err="1"/>
              <a:t>Kasprzyk</a:t>
            </a:r>
            <a:r>
              <a:rPr lang="fr-FR" dirty="0"/>
              <a:t> : « </a:t>
            </a:r>
            <a:r>
              <a:rPr lang="fr-FR" dirty="0" err="1"/>
              <a:t>BioMart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diverse </a:t>
            </a:r>
            <a:r>
              <a:rPr lang="fr-FR" dirty="0" err="1"/>
              <a:t>databases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single interface »</a:t>
            </a:r>
          </a:p>
          <a:p>
            <a:r>
              <a:rPr lang="fr-FR" dirty="0"/>
              <a:t>Créer un système générique de stockage et de gestion de données</a:t>
            </a:r>
          </a:p>
          <a:p>
            <a:r>
              <a:rPr lang="fr-FR" dirty="0"/>
              <a:t>« Data-</a:t>
            </a:r>
            <a:r>
              <a:rPr lang="fr-FR" dirty="0" err="1"/>
              <a:t>agnostic</a:t>
            </a:r>
            <a:r>
              <a:rPr lang="fr-FR" dirty="0"/>
              <a:t> » : manipulation de n’importe quel type de donnée avec le même software</a:t>
            </a:r>
          </a:p>
          <a:p>
            <a:r>
              <a:rPr lang="fr-FR" dirty="0"/>
              <a:t>Applicable à </a:t>
            </a:r>
          </a:p>
          <a:p>
            <a:pPr lvl="1"/>
            <a:r>
              <a:rPr lang="fr-FR" dirty="0"/>
              <a:t>Tout type de données descriptives (y compris des données biologiques)</a:t>
            </a:r>
          </a:p>
          <a:p>
            <a:pPr lvl="1"/>
            <a:r>
              <a:rPr lang="fr-FR" dirty="0"/>
              <a:t>de grands volumes de données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BioMart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“Marts”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76</a:t>
            </a:fld>
            <a:endParaRPr lang="en-US"/>
          </a:p>
        </p:txBody>
      </p:sp>
      <p:pic>
        <p:nvPicPr>
          <p:cNvPr id="4" name="Image 3" descr="Capture d’écran 2014-01-22 à 09.59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91"/>
          <a:stretch/>
        </p:blipFill>
        <p:spPr>
          <a:xfrm>
            <a:off x="125422" y="1689926"/>
            <a:ext cx="6492606" cy="132848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 descr="Capture d’écran 2014-01-22 à 10.00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4" y="2704807"/>
            <a:ext cx="7013431" cy="1531469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 descr="Capture d’écran 2014-01-22 à 10.51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7" y="4236276"/>
            <a:ext cx="7776123" cy="1652426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Accéder aux données d’</a:t>
            </a:r>
            <a:r>
              <a:rPr lang="fr-FR" dirty="0" err="1"/>
              <a:t>Ensembl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530D-EC75-BC4A-96F6-628C4811D397}" type="slidenum">
              <a:rPr lang="fr-FR" smtClean="0"/>
              <a:t>77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5" y="2067529"/>
            <a:ext cx="4003442" cy="22625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84685" y="1538261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Site web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6" y="2067529"/>
            <a:ext cx="4051285" cy="22625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12249" y="1538261"/>
            <a:ext cx="400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Outil de fouille: </a:t>
            </a:r>
            <a:r>
              <a:rPr lang="fr-FR" dirty="0" err="1"/>
              <a:t>BioMart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84685" y="4581814"/>
            <a:ext cx="400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Simple d’utilisation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Facile à comprendre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Une seule requête à la fois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964406" y="4581814"/>
            <a:ext cx="4003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Requête complexe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Rapide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Requiert une formation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p:sp>
        <p:nvSpPr>
          <p:cNvPr id="11" name="Sourire 10"/>
          <p:cNvSpPr/>
          <p:nvPr/>
        </p:nvSpPr>
        <p:spPr>
          <a:xfrm>
            <a:off x="184685" y="4581814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ourire 11"/>
          <p:cNvSpPr/>
          <p:nvPr/>
        </p:nvSpPr>
        <p:spPr>
          <a:xfrm>
            <a:off x="168920" y="4899329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ourire 12"/>
          <p:cNvSpPr/>
          <p:nvPr/>
        </p:nvSpPr>
        <p:spPr>
          <a:xfrm>
            <a:off x="173244" y="5216844"/>
            <a:ext cx="321733" cy="317004"/>
          </a:xfrm>
          <a:prstGeom prst="smileyFace">
            <a:avLst>
              <a:gd name="adj" fmla="val -46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ourire 18"/>
          <p:cNvSpPr/>
          <p:nvPr/>
        </p:nvSpPr>
        <p:spPr>
          <a:xfrm>
            <a:off x="4922966" y="4578349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ourire 19"/>
          <p:cNvSpPr/>
          <p:nvPr/>
        </p:nvSpPr>
        <p:spPr>
          <a:xfrm>
            <a:off x="4907201" y="4895864"/>
            <a:ext cx="321733" cy="317515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ourire 20"/>
          <p:cNvSpPr/>
          <p:nvPr/>
        </p:nvSpPr>
        <p:spPr>
          <a:xfrm>
            <a:off x="4911525" y="5213379"/>
            <a:ext cx="321733" cy="317004"/>
          </a:xfrm>
          <a:prstGeom prst="smileyFace">
            <a:avLst>
              <a:gd name="adj" fmla="val -46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801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6">
            <a:extLst>
              <a:ext uri="{FF2B5EF4-FFF2-40B4-BE49-F238E27FC236}">
                <a16:creationId xmlns:a16="http://schemas.microsoft.com/office/drawing/2014/main" id="{7E93AF65-7B11-DD45-8267-B776739A6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7"/>
          <a:stretch/>
        </p:blipFill>
        <p:spPr>
          <a:xfrm>
            <a:off x="1371601" y="1313465"/>
            <a:ext cx="6746487" cy="57600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BioMart</a:t>
            </a:r>
            <a:r>
              <a:rPr lang="en-US" dirty="0"/>
              <a:t>/</a:t>
            </a:r>
            <a:r>
              <a:rPr lang="en-US" dirty="0" err="1"/>
              <a:t>Ensembl</a:t>
            </a:r>
            <a:endParaRPr lang="en-US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693464" y="4961403"/>
            <a:ext cx="6078935" cy="1760073"/>
          </a:xfr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/>
              <a:t>Accès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Annotation </a:t>
            </a:r>
            <a:r>
              <a:rPr lang="en-US" dirty="0" err="1"/>
              <a:t>génomique</a:t>
            </a:r>
            <a:r>
              <a:rPr lang="en-US" dirty="0"/>
              <a:t> (</a:t>
            </a:r>
            <a:r>
              <a:rPr lang="en-US" dirty="0" err="1"/>
              <a:t>gènes</a:t>
            </a:r>
            <a:r>
              <a:rPr lang="en-US" dirty="0"/>
              <a:t>, SNPs)</a:t>
            </a:r>
          </a:p>
          <a:p>
            <a:pPr lvl="1"/>
            <a:r>
              <a:rPr lang="en-US" dirty="0"/>
              <a:t>Annotation </a:t>
            </a:r>
            <a:r>
              <a:rPr lang="en-US" dirty="0" err="1"/>
              <a:t>fonctionnelle</a:t>
            </a:r>
            <a:endParaRPr lang="en-US" dirty="0"/>
          </a:p>
          <a:p>
            <a:pPr lvl="1"/>
            <a:r>
              <a:rPr lang="en-US" dirty="0"/>
              <a:t>Expression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78</a:t>
            </a:fld>
            <a:endParaRPr lang="en-US"/>
          </a:p>
        </p:txBody>
      </p:sp>
      <p:grpSp>
        <p:nvGrpSpPr>
          <p:cNvPr id="7" name="Grouper 6"/>
          <p:cNvGrpSpPr/>
          <p:nvPr/>
        </p:nvGrpSpPr>
        <p:grpSpPr>
          <a:xfrm>
            <a:off x="1662371" y="2117484"/>
            <a:ext cx="1139235" cy="369332"/>
            <a:chOff x="1824109" y="2110001"/>
            <a:chExt cx="1139235" cy="369332"/>
          </a:xfrm>
        </p:grpSpPr>
        <p:sp>
          <p:nvSpPr>
            <p:cNvPr id="5" name="Bulle rectangulaire 4"/>
            <p:cNvSpPr/>
            <p:nvPr/>
          </p:nvSpPr>
          <p:spPr>
            <a:xfrm>
              <a:off x="1824109" y="2167077"/>
              <a:ext cx="1139234" cy="312256"/>
            </a:xfrm>
            <a:prstGeom prst="wedgeRectCallout">
              <a:avLst>
                <a:gd name="adj1" fmla="val 117723"/>
                <a:gd name="adj2" fmla="val -253122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1855202" y="2110001"/>
              <a:ext cx="1108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BioMart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058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2403FC1-D286-784C-ADD4-0C7364978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5"/>
          <a:stretch/>
        </p:blipFill>
        <p:spPr>
          <a:xfrm>
            <a:off x="786204" y="1385931"/>
            <a:ext cx="7282492" cy="57073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BioMart</a:t>
            </a:r>
            <a:r>
              <a:rPr lang="en-US" dirty="0"/>
              <a:t>/</a:t>
            </a:r>
            <a:r>
              <a:rPr lang="en-US" dirty="0" err="1"/>
              <a:t>Ensembl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417A8C-53C5-9742-BE40-377E6E0611DF}" type="slidenum">
              <a:rPr lang="en-US" smtClean="0"/>
              <a:t>79</a:t>
            </a:fld>
            <a:endParaRPr lang="en-US"/>
          </a:p>
        </p:txBody>
      </p:sp>
      <p:grpSp>
        <p:nvGrpSpPr>
          <p:cNvPr id="14" name="Grouper 13"/>
          <p:cNvGrpSpPr/>
          <p:nvPr/>
        </p:nvGrpSpPr>
        <p:grpSpPr>
          <a:xfrm>
            <a:off x="6192469" y="1112794"/>
            <a:ext cx="2828451" cy="1870190"/>
            <a:chOff x="5832098" y="1897270"/>
            <a:chExt cx="2828451" cy="2162177"/>
          </a:xfrm>
        </p:grpSpPr>
        <p:sp>
          <p:nvSpPr>
            <p:cNvPr id="13" name="Bulle rectangulaire 12"/>
            <p:cNvSpPr/>
            <p:nvPr/>
          </p:nvSpPr>
          <p:spPr>
            <a:xfrm>
              <a:off x="5832098" y="1897270"/>
              <a:ext cx="2828450" cy="2162177"/>
            </a:xfrm>
            <a:prstGeom prst="wedgeRectCallout">
              <a:avLst>
                <a:gd name="adj1" fmla="val -147824"/>
                <a:gd name="adj2" fmla="val 6985"/>
              </a:avLst>
            </a:prstGeom>
            <a:solidFill>
              <a:srgbClr val="FFFFFF"/>
            </a:solidFill>
            <a:ln w="190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947845" y="1926034"/>
              <a:ext cx="2712704" cy="2028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Selection</a:t>
              </a:r>
              <a:r>
                <a:rPr lang="fr-FR" dirty="0"/>
                <a:t> de la Base de donnée : </a:t>
              </a:r>
            </a:p>
            <a:p>
              <a:pPr marL="285750" indent="-285750">
                <a:buFont typeface="Arial"/>
                <a:buChar char="•"/>
              </a:pPr>
              <a:r>
                <a:rPr lang="fr-FR" dirty="0" err="1"/>
                <a:t>Genes</a:t>
              </a:r>
              <a:endParaRPr lang="fr-FR" dirty="0"/>
            </a:p>
            <a:p>
              <a:pPr marL="285750" indent="-285750">
                <a:buFont typeface="Arial"/>
                <a:buChar char="•"/>
              </a:pPr>
              <a:r>
                <a:rPr lang="fr-FR" dirty="0"/>
                <a:t>Variation</a:t>
              </a:r>
            </a:p>
            <a:p>
              <a:pPr marL="285750" indent="-285750">
                <a:buFont typeface="Arial"/>
                <a:buChar char="•"/>
              </a:pPr>
              <a:r>
                <a:rPr lang="fr-FR" dirty="0" err="1"/>
                <a:t>Regulation</a:t>
              </a:r>
              <a:endParaRPr lang="fr-FR" dirty="0"/>
            </a:p>
            <a:p>
              <a:pPr marL="285750" indent="-285750">
                <a:buFont typeface="Arial"/>
                <a:buChar char="•"/>
              </a:pPr>
              <a:r>
                <a:rPr lang="fr-FR" dirty="0"/>
                <a:t>Mouse </a:t>
              </a:r>
              <a:r>
                <a:rPr lang="fr-FR" dirty="0" err="1"/>
                <a:t>strain</a:t>
              </a:r>
              <a:endParaRPr lang="fr-FR" dirty="0"/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5612605" y="4381101"/>
            <a:ext cx="2200307" cy="657290"/>
            <a:chOff x="6239291" y="3412864"/>
            <a:chExt cx="2508756" cy="2958692"/>
          </a:xfrm>
        </p:grpSpPr>
        <p:sp>
          <p:nvSpPr>
            <p:cNvPr id="16" name="Bulle rectangulaire 15"/>
            <p:cNvSpPr/>
            <p:nvPr/>
          </p:nvSpPr>
          <p:spPr>
            <a:xfrm>
              <a:off x="6239292" y="3509233"/>
              <a:ext cx="2508755" cy="2862323"/>
            </a:xfrm>
            <a:prstGeom prst="wedgeRectCallout">
              <a:avLst>
                <a:gd name="adj1" fmla="val -137627"/>
                <a:gd name="adj2" fmla="val -360565"/>
              </a:avLst>
            </a:prstGeom>
            <a:solidFill>
              <a:srgbClr val="FFFFFF"/>
            </a:solidFill>
            <a:ln w="190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6239291" y="3412864"/>
              <a:ext cx="2508755" cy="2909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Sélection du jeu de données (génome)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90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676660"/>
            <a:ext cx="7886700" cy="701731"/>
          </a:xfrm>
        </p:spPr>
        <p:txBody>
          <a:bodyPr wrap="square">
            <a:spAutoFit/>
          </a:bodyPr>
          <a:lstStyle/>
          <a:p>
            <a:pPr algn="l"/>
            <a:r>
              <a:rPr lang="fr-FR" dirty="0"/>
              <a:t>Centres de bioinformatique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tabLst>
                <a:tab pos="952500" algn="l"/>
              </a:tabLst>
            </a:pPr>
            <a:r>
              <a:rPr lang="fr-FR" sz="2800" dirty="0"/>
              <a:t>EBI  (</a:t>
            </a:r>
            <a:r>
              <a:rPr lang="fr-FR" sz="2800" dirty="0" err="1"/>
              <a:t>European</a:t>
            </a:r>
            <a:r>
              <a:rPr lang="fr-FR" sz="2800" dirty="0"/>
              <a:t> </a:t>
            </a:r>
            <a:r>
              <a:rPr lang="fr-FR" sz="2800" dirty="0" err="1"/>
              <a:t>Bioinformatics</a:t>
            </a:r>
            <a:r>
              <a:rPr lang="fr-FR" sz="2800" dirty="0"/>
              <a:t> Institute)   </a:t>
            </a:r>
          </a:p>
          <a:p>
            <a:pPr>
              <a:lnSpc>
                <a:spcPct val="90000"/>
              </a:lnSpc>
              <a:tabLst>
                <a:tab pos="952500" algn="l"/>
              </a:tabLst>
            </a:pPr>
            <a:endParaRPr lang="fr-FR" sz="2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tabLst>
                <a:tab pos="952500" algn="l"/>
              </a:tabLst>
            </a:pPr>
            <a:endParaRPr lang="fr-FR" sz="2800" dirty="0"/>
          </a:p>
          <a:p>
            <a:pPr>
              <a:lnSpc>
                <a:spcPct val="90000"/>
              </a:lnSpc>
              <a:tabLst>
                <a:tab pos="952500" algn="l"/>
              </a:tabLst>
            </a:pPr>
            <a:endParaRPr lang="fr-FR" sz="2800" dirty="0"/>
          </a:p>
          <a:p>
            <a:pPr marL="0" indent="0">
              <a:lnSpc>
                <a:spcPct val="90000"/>
              </a:lnSpc>
              <a:buNone/>
              <a:tabLst>
                <a:tab pos="952500" algn="l"/>
              </a:tabLst>
            </a:pPr>
            <a:endParaRPr lang="fr-FR" sz="2800" dirty="0"/>
          </a:p>
          <a:p>
            <a:pPr>
              <a:lnSpc>
                <a:spcPct val="90000"/>
              </a:lnSpc>
              <a:tabLst>
                <a:tab pos="952500" algn="l"/>
              </a:tabLst>
            </a:pPr>
            <a:r>
              <a:rPr lang="fr-FR" sz="2800" dirty="0"/>
              <a:t>NCBI (National Center for </a:t>
            </a:r>
            <a:r>
              <a:rPr lang="fr-FR" sz="2800" dirty="0" err="1"/>
              <a:t>Biotechnology</a:t>
            </a:r>
            <a:r>
              <a:rPr lang="fr-FR" sz="2800" dirty="0"/>
              <a:t> Information)</a:t>
            </a:r>
          </a:p>
          <a:p>
            <a:pPr>
              <a:lnSpc>
                <a:spcPct val="90000"/>
              </a:lnSpc>
              <a:tabLst>
                <a:tab pos="952500" algn="l"/>
              </a:tabLst>
            </a:pPr>
            <a:endParaRPr lang="fr-FR" sz="2800" dirty="0"/>
          </a:p>
          <a:p>
            <a:pPr>
              <a:lnSpc>
                <a:spcPct val="90000"/>
              </a:lnSpc>
              <a:tabLst>
                <a:tab pos="952500" algn="l"/>
              </a:tabLst>
            </a:pPr>
            <a:endParaRPr lang="fr-FR" sz="2800" dirty="0"/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952500" algn="l"/>
              </a:tabLst>
            </a:pPr>
            <a:endParaRPr lang="fr-FR" sz="2800" dirty="0"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094436"/>
              </p:ext>
            </p:extLst>
          </p:nvPr>
        </p:nvGraphicFramePr>
        <p:xfrm>
          <a:off x="1618456" y="2458244"/>
          <a:ext cx="2820988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2" imgW="3742857" imgH="2048161" progId="PBrush">
                  <p:embed/>
                </p:oleObj>
              </mc:Choice>
              <mc:Fallback>
                <p:oleObj name="Image bitmap" r:id="rId2" imgW="3742857" imgH="2048161" progId="PBrush">
                  <p:embed/>
                  <p:pic>
                    <p:nvPicPr>
                      <p:cNvPr id="102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8456" y="2458244"/>
                        <a:ext cx="2820988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 type="none" w="lg" len="med"/>
                            <a:tailEnd type="none" w="lg" len="lg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5" name="Rectangle 9"/>
          <p:cNvSpPr>
            <a:spLocks noChangeArrowheads="1"/>
          </p:cNvSpPr>
          <p:nvPr/>
        </p:nvSpPr>
        <p:spPr bwMode="auto">
          <a:xfrm>
            <a:off x="5143504" y="3072275"/>
            <a:ext cx="3206750" cy="339725"/>
          </a:xfrm>
          <a:prstGeom prst="rect">
            <a:avLst/>
          </a:prstGeom>
          <a:noFill/>
          <a:ln w="38100" algn="ctr">
            <a:noFill/>
            <a:miter lim="800000"/>
            <a:headEnd type="none" w="lg" len="med"/>
            <a:tailEnd type="none" w="lg" len="lg"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fr-FR" dirty="0">
                <a:solidFill>
                  <a:srgbClr val="FF0000"/>
                </a:solidFill>
                <a:latin typeface="Arial" charset="0"/>
              </a:rPr>
              <a:t>http://www.ebi.ac.uk/</a:t>
            </a:r>
          </a:p>
        </p:txBody>
      </p:sp>
      <p:graphicFrame>
        <p:nvGraphicFramePr>
          <p:cNvPr id="3778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262854"/>
              </p:ext>
            </p:extLst>
          </p:nvPr>
        </p:nvGraphicFramePr>
        <p:xfrm>
          <a:off x="593247" y="5090064"/>
          <a:ext cx="591661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4" imgW="5915851" imgH="1152381" progId="PBrush">
                  <p:embed/>
                </p:oleObj>
              </mc:Choice>
              <mc:Fallback>
                <p:oleObj name="Image bitmap" r:id="rId4" imgW="5915851" imgH="1152381" progId="PBrush">
                  <p:embed/>
                  <p:pic>
                    <p:nvPicPr>
                      <p:cNvPr id="37786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247" y="5090064"/>
                        <a:ext cx="5916612" cy="1152525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  <a:miter lim="800000"/>
                        <a:headEnd type="none" w="lg" len="med"/>
                        <a:tailEnd type="none" w="lg" len="lg"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8" name="Rectangle 12"/>
          <p:cNvSpPr>
            <a:spLocks noChangeArrowheads="1"/>
          </p:cNvSpPr>
          <p:nvPr/>
        </p:nvSpPr>
        <p:spPr bwMode="auto">
          <a:xfrm>
            <a:off x="4910853" y="6298247"/>
            <a:ext cx="4010024" cy="341632"/>
          </a:xfrm>
          <a:prstGeom prst="rect">
            <a:avLst/>
          </a:prstGeom>
          <a:noFill/>
          <a:ln w="38100" algn="ctr">
            <a:noFill/>
            <a:miter lim="800000"/>
            <a:headEnd type="none" w="lg" len="med"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fr-FR" dirty="0">
                <a:solidFill>
                  <a:srgbClr val="FF0000"/>
                </a:solidFill>
                <a:latin typeface="Arial" charset="0"/>
              </a:rPr>
              <a:t>http://www.ncbi.nlm.nih.gov/</a:t>
            </a:r>
          </a:p>
        </p:txBody>
      </p:sp>
    </p:spTree>
    <p:extLst>
      <p:ext uri="{BB962C8B-B14F-4D97-AF65-F5344CB8AC3E}">
        <p14:creationId xmlns:p14="http://schemas.microsoft.com/office/powerpoint/2010/main" val="4245475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458D22A-F347-8F45-8A07-ACB31872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5"/>
          <a:stretch/>
        </p:blipFill>
        <p:spPr>
          <a:xfrm>
            <a:off x="786204" y="1385931"/>
            <a:ext cx="7282492" cy="5707366"/>
          </a:xfrm>
          <a:prstGeom prst="rect">
            <a:avLst/>
          </a:prstGeom>
        </p:spPr>
      </p:pic>
      <p:sp>
        <p:nvSpPr>
          <p:cNvPr id="9" name="Bulle rectangulaire 8"/>
          <p:cNvSpPr/>
          <p:nvPr/>
        </p:nvSpPr>
        <p:spPr>
          <a:xfrm>
            <a:off x="2149135" y="2930421"/>
            <a:ext cx="6154341" cy="2881581"/>
          </a:xfrm>
          <a:prstGeom prst="wedgeRectCallout">
            <a:avLst>
              <a:gd name="adj1" fmla="val -50938"/>
              <a:gd name="adj2" fmla="val -59481"/>
            </a:avLst>
          </a:prstGeom>
          <a:solidFill>
            <a:srgbClr val="FFFFFF"/>
          </a:solidFill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BioMart</a:t>
            </a:r>
            <a:r>
              <a:rPr lang="en-US" dirty="0"/>
              <a:t>/</a:t>
            </a:r>
            <a:r>
              <a:rPr lang="en-US" dirty="0" err="1"/>
              <a:t>Ensembl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234683" y="3049557"/>
            <a:ext cx="6019952" cy="2713606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4 arguments : </a:t>
            </a:r>
          </a:p>
          <a:p>
            <a:pPr lvl="1"/>
            <a:r>
              <a:rPr lang="en-US" dirty="0"/>
              <a:t>Attributes (</a:t>
            </a:r>
            <a:r>
              <a:rPr lang="en-US" dirty="0" err="1"/>
              <a:t>entêtes</a:t>
            </a:r>
            <a:r>
              <a:rPr lang="en-US" dirty="0"/>
              <a:t> des </a:t>
            </a:r>
            <a:r>
              <a:rPr lang="en-US" dirty="0" err="1"/>
              <a:t>colonnes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les </a:t>
            </a:r>
            <a:r>
              <a:rPr lang="en-US" dirty="0" err="1"/>
              <a:t>résultats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Filters (</a:t>
            </a:r>
            <a:r>
              <a:rPr lang="en-US" dirty="0" err="1"/>
              <a:t>Utilisé</a:t>
            </a:r>
            <a:r>
              <a:rPr lang="en-US" dirty="0"/>
              <a:t> pour </a:t>
            </a:r>
            <a:r>
              <a:rPr lang="en-US" dirty="0" err="1"/>
              <a:t>restreindre</a:t>
            </a:r>
            <a:r>
              <a:rPr lang="en-US" dirty="0"/>
              <a:t> les </a:t>
            </a:r>
            <a:r>
              <a:rPr lang="en-US" dirty="0" err="1"/>
              <a:t>résultats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Values (</a:t>
            </a:r>
            <a:r>
              <a:rPr lang="en-US" dirty="0" err="1"/>
              <a:t>identifiants</a:t>
            </a:r>
            <a:r>
              <a:rPr lang="en-US" dirty="0"/>
              <a:t> </a:t>
            </a:r>
            <a:r>
              <a:rPr lang="en-US" dirty="0" err="1"/>
              <a:t>utilisés</a:t>
            </a:r>
            <a:r>
              <a:rPr lang="en-US" dirty="0"/>
              <a:t> pour </a:t>
            </a:r>
            <a:r>
              <a:rPr lang="en-US" dirty="0" err="1"/>
              <a:t>filtrer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Mart (selection des </a:t>
            </a:r>
            <a:r>
              <a:rPr lang="en-US" dirty="0" err="1"/>
              <a:t>jeux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BioMart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22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Biomart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 err="1"/>
              <a:t>Partie</a:t>
            </a:r>
            <a:r>
              <a:rPr lang="en-US" dirty="0"/>
              <a:t> </a:t>
            </a:r>
            <a:r>
              <a:rPr lang="en-US" dirty="0" err="1"/>
              <a:t>pratique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417A8C-53C5-9742-BE40-377E6E0611D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769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Comparaison </a:t>
            </a:r>
            <a:r>
              <a:rPr lang="en-US" dirty="0"/>
              <a:t>des browsers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Différences</a:t>
            </a:r>
            <a:r>
              <a:rPr lang="en-US" sz="2800" dirty="0"/>
              <a:t> </a:t>
            </a:r>
            <a:r>
              <a:rPr lang="en-US" sz="2800" dirty="0" err="1"/>
              <a:t>majeures</a:t>
            </a:r>
            <a:r>
              <a:rPr lang="en-US" sz="2800" dirty="0"/>
              <a:t> entre </a:t>
            </a:r>
            <a:r>
              <a:rPr lang="en-US" sz="2800" dirty="0" err="1"/>
              <a:t>Ensembl</a:t>
            </a:r>
            <a:r>
              <a:rPr lang="en-US" sz="2800" dirty="0"/>
              <a:t> </a:t>
            </a:r>
            <a:r>
              <a:rPr lang="en-US" sz="2800" dirty="0" err="1"/>
              <a:t>vs</a:t>
            </a:r>
            <a:r>
              <a:rPr lang="en-US" sz="2800" dirty="0"/>
              <a:t> UCSC/NCBI</a:t>
            </a:r>
            <a:endParaRPr lang="en-US" dirty="0"/>
          </a:p>
          <a:p>
            <a:pPr lvl="1"/>
            <a:r>
              <a:rPr lang="en-US" sz="2000" dirty="0"/>
              <a:t>NCBI</a:t>
            </a:r>
            <a:r>
              <a:rPr lang="en-US" sz="2000"/>
              <a:t> vs ensembl (UCSC?) – à l’origine de l’assemblage</a:t>
            </a:r>
            <a:endParaRPr lang="en-US" sz="2000" dirty="0"/>
          </a:p>
          <a:p>
            <a:pPr lvl="1"/>
            <a:r>
              <a:rPr lang="en-US" sz="2000"/>
              <a:t>Utilisation </a:t>
            </a:r>
            <a:r>
              <a:rPr lang="en-US" sz="2000" dirty="0"/>
              <a:t>d’un pipeline </a:t>
            </a:r>
            <a:r>
              <a:rPr lang="en-US" sz="2000" dirty="0" err="1"/>
              <a:t>automatique</a:t>
            </a:r>
            <a:r>
              <a:rPr lang="en-US" sz="2000" dirty="0"/>
              <a:t> pour la </a:t>
            </a:r>
            <a:r>
              <a:rPr lang="en-US" sz="2000" dirty="0" err="1"/>
              <a:t>création</a:t>
            </a:r>
            <a:r>
              <a:rPr lang="en-US" sz="2000" dirty="0"/>
              <a:t> des </a:t>
            </a:r>
            <a:r>
              <a:rPr lang="en-US" sz="2000" dirty="0" err="1"/>
              <a:t>jeux</a:t>
            </a:r>
            <a:r>
              <a:rPr lang="en-US" sz="2000" dirty="0"/>
              <a:t> de </a:t>
            </a:r>
            <a:r>
              <a:rPr lang="en-US" sz="2000" dirty="0" err="1"/>
              <a:t>données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Utilisation</a:t>
            </a:r>
            <a:r>
              <a:rPr lang="en-US" sz="2000"/>
              <a:t>:</a:t>
            </a:r>
            <a:endParaRPr lang="en-US" sz="2000" dirty="0"/>
          </a:p>
          <a:p>
            <a:pPr lvl="2"/>
            <a:r>
              <a:rPr lang="en-US" sz="2000"/>
              <a:t>Visuel: ensembl/UCSC vs NCBI</a:t>
            </a:r>
            <a:endParaRPr lang="en-US" sz="2000" dirty="0"/>
          </a:p>
          <a:p>
            <a:pPr lvl="2"/>
            <a:r>
              <a:rPr lang="en-US" sz="2000"/>
              <a:t>Web: ensembl vs UCSC/NCBI</a:t>
            </a:r>
            <a:endParaRPr lang="en-US" sz="2000" dirty="0"/>
          </a:p>
          <a:p>
            <a:pPr lvl="2"/>
            <a:r>
              <a:rPr lang="en-US" sz="2000"/>
              <a:t>Rapidité/confort: UCSC vs ensembl/NBI</a:t>
            </a:r>
            <a:endParaRPr lang="en-US" sz="2000" dirty="0"/>
          </a:p>
          <a:p>
            <a:pPr lvl="2"/>
            <a:r>
              <a:rPr lang="en-US" sz="2000"/>
              <a:t>Organisation: ensembl/UCSC? Vs NCBI</a:t>
            </a:r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417A8C-53C5-9742-BE40-377E6E0611D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r>
              <a:rPr lang="fr-FR" dirty="0"/>
              <a:t>Banques de données en biologie moléculaire</a:t>
            </a:r>
          </a:p>
        </p:txBody>
      </p:sp>
      <p:sp>
        <p:nvSpPr>
          <p:cNvPr id="17" name="Espace réservé du contenu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sz="2400" dirty="0"/>
              <a:t>Rôles des banques</a:t>
            </a:r>
          </a:p>
          <a:p>
            <a:pPr lvl="1">
              <a:defRPr/>
            </a:pPr>
            <a:r>
              <a:rPr lang="fr-FR" sz="2400" dirty="0"/>
              <a:t>Stockage</a:t>
            </a:r>
          </a:p>
          <a:p>
            <a:pPr lvl="1">
              <a:defRPr/>
            </a:pPr>
            <a:r>
              <a:rPr lang="fr-FR" sz="2400" dirty="0"/>
              <a:t>Diffusion (ftp, web…)</a:t>
            </a:r>
          </a:p>
          <a:p>
            <a:pPr lvl="1">
              <a:defRPr/>
            </a:pPr>
            <a:r>
              <a:rPr lang="fr-FR" sz="2400" dirty="0"/>
              <a:t>Organisation et standardisation des données</a:t>
            </a:r>
          </a:p>
          <a:p>
            <a:pPr lvl="1">
              <a:defRPr/>
            </a:pPr>
            <a:r>
              <a:rPr lang="fr-FR" sz="2400" dirty="0"/>
              <a:t>Connectivité avec autres banques</a:t>
            </a:r>
          </a:p>
          <a:p>
            <a:pPr lvl="1">
              <a:defRPr/>
            </a:pPr>
            <a:r>
              <a:rPr lang="fr-FR" sz="2400" dirty="0"/>
              <a:t>Actualisation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7A8C-53C5-9742-BE40-377E6E0611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326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17398</TotalTime>
  <Words>3317</Words>
  <Application>Microsoft Macintosh PowerPoint</Application>
  <PresentationFormat>Affichage à l'écran (4:3)</PresentationFormat>
  <Paragraphs>616</Paragraphs>
  <Slides>82</Slides>
  <Notes>11</Notes>
  <HiddenSlides>2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91" baseType="lpstr">
      <vt:lpstr>Arial</vt:lpstr>
      <vt:lpstr>Arial Black</vt:lpstr>
      <vt:lpstr>Calibri</vt:lpstr>
      <vt:lpstr>Calibri Light</vt:lpstr>
      <vt:lpstr>Courier New</vt:lpstr>
      <vt:lpstr>Times New Roman</vt:lpstr>
      <vt:lpstr>Wingdings</vt:lpstr>
      <vt:lpstr>Thème Office</vt:lpstr>
      <vt:lpstr>Image bitmap</vt:lpstr>
      <vt:lpstr>Introduction à Ensembl/Biomart</vt:lpstr>
      <vt:lpstr>Objectifs</vt:lpstr>
      <vt:lpstr>Plan</vt:lpstr>
      <vt:lpstr>Les banques/Bases de données biologiques</vt:lpstr>
      <vt:lpstr>De l’artisanat au haut débit… </vt:lpstr>
      <vt:lpstr>L’ère post-génomique</vt:lpstr>
      <vt:lpstr>L’ère post-génomique</vt:lpstr>
      <vt:lpstr>Centres de bioinformatique</vt:lpstr>
      <vt:lpstr>Banques de données en biologie moléculaire</vt:lpstr>
      <vt:lpstr>Multiplicité des banques</vt:lpstr>
      <vt:lpstr>Banques de séquences nucléiques généralistes</vt:lpstr>
      <vt:lpstr>Banques de séquences</vt:lpstr>
      <vt:lpstr>Evolution de la banque EMBL</vt:lpstr>
      <vt:lpstr>Evolution de la banque GenBank</vt:lpstr>
      <vt:lpstr>Banques de séquences protéiques généralistes</vt:lpstr>
      <vt:lpstr>Evolution des bases de données protéiques</vt:lpstr>
      <vt:lpstr>Hétérogénéité de la qualité en fonction de leur origine</vt:lpstr>
      <vt:lpstr>Hétérogénéité de la qualité en fonction de leur origine</vt:lpstr>
      <vt:lpstr>Exemple de l’importance de l’annotation</vt:lpstr>
      <vt:lpstr>Evolution des bases de données protéiques</vt:lpstr>
      <vt:lpstr>Genome browsers</vt:lpstr>
      <vt:lpstr>Genome builds</vt:lpstr>
      <vt:lpstr>Human Genome Builds</vt:lpstr>
      <vt:lpstr>Genome Browsers – L’outil de référence</vt:lpstr>
      <vt:lpstr>Il y a Genome Browsers…</vt:lpstr>
      <vt:lpstr>Et Genome browsers</vt:lpstr>
      <vt:lpstr>Ensembl</vt:lpstr>
      <vt:lpstr>Le projet Ensembl</vt:lpstr>
      <vt:lpstr>Le projet Ensembl</vt:lpstr>
      <vt:lpstr>Les génomes d’Ensembl</vt:lpstr>
      <vt:lpstr>L’interface web</vt:lpstr>
      <vt:lpstr>Comprendre ENSEMBL</vt:lpstr>
      <vt:lpstr>Les données d’assemblage</vt:lpstr>
      <vt:lpstr>Les patchs</vt:lpstr>
      <vt:lpstr>Les annotations</vt:lpstr>
      <vt:lpstr>Les annotations</vt:lpstr>
      <vt:lpstr>Les annotations</vt:lpstr>
      <vt:lpstr>Transcrits Ensembl</vt:lpstr>
      <vt:lpstr>Identifiants Ensembl</vt:lpstr>
      <vt:lpstr>Version (Release)</vt:lpstr>
      <vt:lpstr>Ensembl : Archives</vt:lpstr>
      <vt:lpstr>Ensembl : Archives</vt:lpstr>
      <vt:lpstr>Ensembl : Archives</vt:lpstr>
      <vt:lpstr>Aide et documentations</vt:lpstr>
      <vt:lpstr>Naviguer dans ensembl</vt:lpstr>
      <vt:lpstr>www.ensembl.org</vt:lpstr>
      <vt:lpstr>Ensembl Genomes</vt:lpstr>
      <vt:lpstr>Le site web Ensembl: page d’accueil</vt:lpstr>
      <vt:lpstr>Le site web Ensembl: les génomes</vt:lpstr>
      <vt:lpstr>Le site web Ensembl: statistiques des génomes</vt:lpstr>
      <vt:lpstr>Le site web Ensembl: caryotype</vt:lpstr>
      <vt:lpstr>Le site web Ensembl : statistiques par chromosome</vt:lpstr>
      <vt:lpstr>Le site web Ensembl : navigateur de génome</vt:lpstr>
      <vt:lpstr>Le site web Ensembl : le gène </vt:lpstr>
      <vt:lpstr>Le site web Ensembl : le transcrit</vt:lpstr>
      <vt:lpstr>Naviguer dans Ensembl :  Partie pratique</vt:lpstr>
      <vt:lpstr>Visualiser ses propres données</vt:lpstr>
      <vt:lpstr>LES OUTILS</vt:lpstr>
      <vt:lpstr>Les outils</vt:lpstr>
      <vt:lpstr>Blast</vt:lpstr>
      <vt:lpstr>Les différentes comparaisons</vt:lpstr>
      <vt:lpstr>Les différentes comparaisons</vt:lpstr>
      <vt:lpstr>Blast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outils</vt:lpstr>
      <vt:lpstr>Variant Effect Predictor</vt:lpstr>
      <vt:lpstr>Variant Effect Predictor</vt:lpstr>
      <vt:lpstr>Variant Effect Predictor</vt:lpstr>
      <vt:lpstr>Outils de récupération de données</vt:lpstr>
      <vt:lpstr>BioMart</vt:lpstr>
      <vt:lpstr>Le projet BioMart</vt:lpstr>
      <vt:lpstr>Les “Marts”</vt:lpstr>
      <vt:lpstr>Accéder aux données d’Ensembl</vt:lpstr>
      <vt:lpstr>BioMart/Ensembl</vt:lpstr>
      <vt:lpstr>BioMart/Ensembl</vt:lpstr>
      <vt:lpstr>BioMart/Ensembl</vt:lpstr>
      <vt:lpstr>Biomart :  Partie pratique</vt:lpstr>
      <vt:lpstr>Comparaison des browsers</vt:lpstr>
    </vt:vector>
  </TitlesOfParts>
  <Company>IGBMC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à Ensembl/Biomart</dc:title>
  <dc:creator>Stephanie Le Gras</dc:creator>
  <cp:lastModifiedBy>Stéphanie Le Gras</cp:lastModifiedBy>
  <cp:revision>692</cp:revision>
  <cp:lastPrinted>2021-03-09T18:08:26Z</cp:lastPrinted>
  <dcterms:created xsi:type="dcterms:W3CDTF">2014-01-06T12:20:47Z</dcterms:created>
  <dcterms:modified xsi:type="dcterms:W3CDTF">2023-01-24T11:04:45Z</dcterms:modified>
</cp:coreProperties>
</file>